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9144000" cy="6858000"/>
  <p:embeddedFontLst>
    <p:embeddedFont>
      <p:font typeface="Roboto"/>
      <p:regular r:id="rId51"/>
      <p:bold r:id="rId52"/>
      <p:italic r:id="rId53"/>
      <p:boldItalic r:id="rId54"/>
    </p:embeddedFont>
    <p:embeddedFont>
      <p:font typeface="Arial Narrow"/>
      <p:regular r:id="rId55"/>
      <p:bold r:id="rId56"/>
      <p:italic r:id="rId57"/>
      <p:boldItalic r:id="rId58"/>
    </p:embeddedFont>
    <p:embeddedFont>
      <p:font typeface="Tahoma"/>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Tahoma-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ArialNarrow-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ArialNarrow-italic.fntdata"/><Relationship Id="rId12" Type="http://schemas.openxmlformats.org/officeDocument/2006/relationships/slide" Target="slides/slide7.xml"/><Relationship Id="rId56" Type="http://schemas.openxmlformats.org/officeDocument/2006/relationships/font" Target="fonts/ArialNarrow-bold.fntdata"/><Relationship Id="rId15" Type="http://schemas.openxmlformats.org/officeDocument/2006/relationships/slide" Target="slides/slide10.xml"/><Relationship Id="rId59" Type="http://schemas.openxmlformats.org/officeDocument/2006/relationships/font" Target="fonts/Tahoma-regular.fntdata"/><Relationship Id="rId14" Type="http://schemas.openxmlformats.org/officeDocument/2006/relationships/slide" Target="slides/slide9.xml"/><Relationship Id="rId58" Type="http://schemas.openxmlformats.org/officeDocument/2006/relationships/font" Target="fonts/ArialNarrow-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1pPr>
            <a:lvl2pPr indent="-228600" lvl="1" marL="9144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2pPr>
            <a:lvl3pPr indent="-228600" lvl="2" marL="13716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3pPr>
            <a:lvl4pPr indent="-228600" lvl="3" marL="18288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4pPr>
            <a:lvl5pPr indent="-228600" lvl="4" marL="22860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5pPr>
            <a:lvl6pPr indent="-228600" lvl="5" marL="27432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6pPr>
            <a:lvl7pPr indent="-228600" lvl="6" marL="32004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7pPr>
            <a:lvl8pPr indent="-228600" lvl="7" marL="36576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8pPr>
            <a:lvl9pPr indent="-228600" lvl="8" marL="411480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arhang/machine-learning-for-automatic-video-summary-generation-8a62d35105c6"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d2f88f8ca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8d2f88f8ca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690bb25bf_3_1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9690bb25bf_3_1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821bda390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9821bda390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60ae0fb7eb_1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every gray block is an input</a:t>
            </a:r>
            <a:endParaRPr/>
          </a:p>
        </p:txBody>
      </p:sp>
      <p:sp>
        <p:nvSpPr>
          <p:cNvPr id="520" name="Google Shape;520;g60ae0fb7eb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690bb25bf_3_19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9690bb25bf_3_1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690bb25bf_3_24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explanation about the dense post processing of the optical flow</a:t>
            </a:r>
            <a:endParaRPr/>
          </a:p>
        </p:txBody>
      </p:sp>
      <p:sp>
        <p:nvSpPr>
          <p:cNvPr id="583" name="Google Shape;583;g9690bb25bf_3_2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690bb25bf_3_25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get 2 frames and gives vectorial field</a:t>
            </a:r>
            <a:endParaRPr/>
          </a:p>
        </p:txBody>
      </p:sp>
      <p:sp>
        <p:nvSpPr>
          <p:cNvPr id="612" name="Google Shape;612;g9690bb25bf_3_2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9821bda390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get 2 frames and gives vectorial field</a:t>
            </a:r>
            <a:endParaRPr/>
          </a:p>
        </p:txBody>
      </p:sp>
      <p:sp>
        <p:nvSpPr>
          <p:cNvPr id="647" name="Google Shape;647;g9821bda39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821bda390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get 2 frames and gives vectorial field</a:t>
            </a:r>
            <a:endParaRPr/>
          </a:p>
        </p:txBody>
      </p:sp>
      <p:sp>
        <p:nvSpPr>
          <p:cNvPr id="677" name="Google Shape;677;g9821bda390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9690bb25bf_3_14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9690bb25bf_3_1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9690bb25bf_3_16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9690bb25bf_3_1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9690bb25bf_3_17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9690bb25bf_3_17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9690bb25bf_3_18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g9690bb25bf_3_1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d2f88f8ca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8d2f88f8ca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690bb25bf_3_19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g9690bb25bf_3_1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d2f88f8c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g8d2f88f8c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d2f88f8ca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g8d2f88f8c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9690bb25bf_3_2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 we get from it?</a:t>
            </a:r>
            <a:endParaRPr/>
          </a:p>
          <a:p>
            <a:pPr indent="0" lvl="0" marL="0" rtl="0" algn="l">
              <a:spcBef>
                <a:spcPts val="0"/>
              </a:spcBef>
              <a:spcAft>
                <a:spcPts val="0"/>
              </a:spcAft>
              <a:buNone/>
            </a:pPr>
            <a:r>
              <a:rPr lang="en-US"/>
              <a:t>understanding of the spatial and time domain</a:t>
            </a:r>
            <a:endParaRPr/>
          </a:p>
        </p:txBody>
      </p:sp>
      <p:sp>
        <p:nvSpPr>
          <p:cNvPr id="1226" name="Google Shape;1226;g9690bb25bf_3_2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9690bb25bf_3_20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is the anchor video is the</a:t>
            </a:r>
            <a:endParaRPr/>
          </a:p>
        </p:txBody>
      </p:sp>
      <p:sp>
        <p:nvSpPr>
          <p:cNvPr id="1263" name="Google Shape;1263;g9690bb25bf_3_2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9690bb25bf_3_2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g9690bb25bf_3_2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9690bb25bf_3_2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9690bb25bf_3_2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9690bb25bf_3_2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g9690bb25bf_3_2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9690bb25bf_3_2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g9690bb25bf_3_2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9821bda390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https://medium.com/@tarhang/machine-learning-for-automatic-video-summary-generation-8a62d35105c6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where f_t(i,j) is the intensity of the frame t at location (i,j). Frames that do not represent a scene change end up with a small D_t. You can see below that ~90% of the frames have a relatively small D_t and also do not represent a scene change.</a:t>
            </a:r>
            <a:endParaRPr/>
          </a:p>
        </p:txBody>
      </p:sp>
      <p:sp>
        <p:nvSpPr>
          <p:cNvPr id="1411" name="Google Shape;1411;g9821bda390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d2f88f8ca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8d2f88f8ca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9821bda390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https://www.microsoft.com/en-us/research/wp-content/uploads/2017/03/Yang_Unsupervised_Extraction_of_ICCV_2015_paper.pdf</a:t>
            </a:r>
            <a:endParaRPr/>
          </a:p>
        </p:txBody>
      </p:sp>
      <p:sp>
        <p:nvSpPr>
          <p:cNvPr id="1441" name="Google Shape;1441;g9821bda390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9821bda390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9821bda390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821bda390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g9821bda390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9821bda390_0_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9" name="Google Shape;1529;g9821bda390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9821bda390_0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g9821bda390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9821bda390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g9821bda390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d2f88f8c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8d2f88f8c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d2f88f8c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8d2f88f8c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69ddcad3a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969ddcad3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690bb25bf_3_13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9690bb25bf_3_1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d2f88f8ca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8d2f88f8c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7" name="Shape 17"/>
        <p:cNvGrpSpPr/>
        <p:nvPr/>
      </p:nvGrpSpPr>
      <p:grpSpPr>
        <a:xfrm>
          <a:off x="0" y="0"/>
          <a:ext cx="0" cy="0"/>
          <a:chOff x="0" y="0"/>
          <a:chExt cx="0" cy="0"/>
        </a:xfrm>
      </p:grpSpPr>
      <p:sp>
        <p:nvSpPr>
          <p:cNvPr id="18" name="Google Shape;18;p2"/>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2"/>
          <p:cNvSpPr txBox="1"/>
          <p:nvPr>
            <p:ph idx="1" type="body"/>
          </p:nvPr>
        </p:nvSpPr>
        <p:spPr>
          <a:xfrm>
            <a:off x="553641" y="1946672"/>
            <a:ext cx="8036700" cy="40185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20" name="Google Shape;20;p2"/>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showMasterSp="0" type="blank">
  <p:cSld name="BLANK">
    <p:spTree>
      <p:nvGrpSpPr>
        <p:cNvPr id="76" name="Shape 76"/>
        <p:cNvGrpSpPr/>
        <p:nvPr/>
      </p:nvGrpSpPr>
      <p:grpSpPr>
        <a:xfrm>
          <a:off x="0" y="0"/>
          <a:ext cx="0" cy="0"/>
          <a:chOff x="0" y="0"/>
          <a:chExt cx="0" cy="0"/>
        </a:xfrm>
      </p:grpSpPr>
      <p:pic>
        <p:nvPicPr>
          <p:cNvPr descr="background-01.png" id="77" name="Google Shape;77;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78" name="Google Shape;78;p11"/>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1"/>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1"/>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type="objTx">
  <p:cSld name="OBJECT_WITH_CAPTION_TEXT">
    <p:spTree>
      <p:nvGrpSpPr>
        <p:cNvPr id="81" name="Shape 81"/>
        <p:cNvGrpSpPr/>
        <p:nvPr/>
      </p:nvGrpSpPr>
      <p:grpSpPr>
        <a:xfrm>
          <a:off x="0" y="0"/>
          <a:ext cx="0" cy="0"/>
          <a:chOff x="0" y="0"/>
          <a:chExt cx="0" cy="0"/>
        </a:xfrm>
      </p:grpSpPr>
      <p:sp>
        <p:nvSpPr>
          <p:cNvPr id="82" name="Google Shape;82;p12"/>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2"/>
          <p:cNvSpPr txBox="1"/>
          <p:nvPr>
            <p:ph idx="1" type="body"/>
          </p:nvPr>
        </p:nvSpPr>
        <p:spPr>
          <a:xfrm>
            <a:off x="3703638" y="1819275"/>
            <a:ext cx="4792800" cy="42927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84" name="Google Shape;84;p12"/>
          <p:cNvSpPr txBox="1"/>
          <p:nvPr>
            <p:ph idx="2" type="body"/>
          </p:nvPr>
        </p:nvSpPr>
        <p:spPr>
          <a:xfrm>
            <a:off x="536575" y="1819275"/>
            <a:ext cx="2881800" cy="4292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200"/>
              </a:spcBef>
              <a:spcAft>
                <a:spcPts val="0"/>
              </a:spcAft>
              <a:buSzPts val="1800"/>
              <a:buNone/>
              <a:defRPr/>
            </a:lvl1pPr>
            <a:lvl2pPr indent="-228600" lvl="1" marL="914400" rtl="0" algn="l">
              <a:lnSpc>
                <a:spcPct val="100000"/>
              </a:lnSpc>
              <a:spcBef>
                <a:spcPts val="360"/>
              </a:spcBef>
              <a:spcAft>
                <a:spcPts val="0"/>
              </a:spcAft>
              <a:buSzPts val="1800"/>
              <a:buNone/>
              <a:defRPr/>
            </a:lvl2pPr>
            <a:lvl3pPr indent="-228600" lvl="2" marL="1371600" rtl="0" algn="l">
              <a:lnSpc>
                <a:spcPct val="100000"/>
              </a:lnSpc>
              <a:spcBef>
                <a:spcPts val="360"/>
              </a:spcBef>
              <a:spcAft>
                <a:spcPts val="0"/>
              </a:spcAft>
              <a:buSzPts val="1800"/>
              <a:buNone/>
              <a:defRPr/>
            </a:lvl3pPr>
            <a:lvl4pPr indent="-228600" lvl="3" marL="1828800" rtl="0" algn="l">
              <a:lnSpc>
                <a:spcPct val="100000"/>
              </a:lnSpc>
              <a:spcBef>
                <a:spcPts val="360"/>
              </a:spcBef>
              <a:spcAft>
                <a:spcPts val="0"/>
              </a:spcAft>
              <a:buSzPts val="1800"/>
              <a:buNone/>
              <a:defRPr/>
            </a:lvl4pPr>
            <a:lvl5pPr indent="-228600" lvl="4" marL="2286000" rtl="0" algn="l">
              <a:lnSpc>
                <a:spcPct val="100000"/>
              </a:lnSpc>
              <a:spcBef>
                <a:spcPts val="360"/>
              </a:spcBef>
              <a:spcAft>
                <a:spcPts val="0"/>
              </a:spcAft>
              <a:buSzPts val="1800"/>
              <a:buFont typeface="Arial"/>
              <a:buNone/>
              <a:defRPr/>
            </a:lvl5pPr>
            <a:lvl6pPr indent="-228600" lvl="5" marL="2743200" rtl="0" algn="l">
              <a:lnSpc>
                <a:spcPct val="100000"/>
              </a:lnSpc>
              <a:spcBef>
                <a:spcPts val="360"/>
              </a:spcBef>
              <a:spcAft>
                <a:spcPts val="0"/>
              </a:spcAft>
              <a:buSzPts val="1800"/>
              <a:buFont typeface="Arial"/>
              <a:buNone/>
              <a:defRPr/>
            </a:lvl6pPr>
            <a:lvl7pPr indent="-228600" lvl="6" marL="3200400" rtl="0" algn="l">
              <a:lnSpc>
                <a:spcPct val="100000"/>
              </a:lnSpc>
              <a:spcBef>
                <a:spcPts val="360"/>
              </a:spcBef>
              <a:spcAft>
                <a:spcPts val="0"/>
              </a:spcAft>
              <a:buSzPts val="1800"/>
              <a:buFont typeface="Arial"/>
              <a:buNone/>
              <a:defRPr/>
            </a:lvl7pPr>
            <a:lvl8pPr indent="-228600" lvl="7" marL="3657600" rtl="0" algn="l">
              <a:lnSpc>
                <a:spcPct val="100000"/>
              </a:lnSpc>
              <a:spcBef>
                <a:spcPts val="360"/>
              </a:spcBef>
              <a:spcAft>
                <a:spcPts val="0"/>
              </a:spcAft>
              <a:buSzPts val="1800"/>
              <a:buFont typeface="Arial"/>
              <a:buNone/>
              <a:defRPr/>
            </a:lvl8pPr>
            <a:lvl9pPr indent="-228600" lvl="8" marL="4114800" rtl="0" algn="l">
              <a:lnSpc>
                <a:spcPct val="100000"/>
              </a:lnSpc>
              <a:spcBef>
                <a:spcPts val="360"/>
              </a:spcBef>
              <a:spcAft>
                <a:spcPts val="0"/>
              </a:spcAft>
              <a:buSzPts val="1800"/>
              <a:buFont typeface="Arial"/>
              <a:buNone/>
              <a:defRPr/>
            </a:lvl9pPr>
          </a:lstStyle>
          <a:p/>
        </p:txBody>
      </p:sp>
      <p:sp>
        <p:nvSpPr>
          <p:cNvPr id="85" name="Google Shape;85;p12"/>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2"/>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2"/>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type="picTx">
  <p:cSld name="PICTURE_WITH_CAPTION_TEXT">
    <p:spTree>
      <p:nvGrpSpPr>
        <p:cNvPr id="88" name="Shape 88"/>
        <p:cNvGrpSpPr/>
        <p:nvPr/>
      </p:nvGrpSpPr>
      <p:grpSpPr>
        <a:xfrm>
          <a:off x="0" y="0"/>
          <a:ext cx="0" cy="0"/>
          <a:chOff x="0" y="0"/>
          <a:chExt cx="0" cy="0"/>
        </a:xfrm>
      </p:grpSpPr>
      <p:sp>
        <p:nvSpPr>
          <p:cNvPr id="89" name="Google Shape;89;p13"/>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3"/>
          <p:cNvSpPr/>
          <p:nvPr>
            <p:ph idx="2" type="pic"/>
          </p:nvPr>
        </p:nvSpPr>
        <p:spPr>
          <a:xfrm>
            <a:off x="3703638" y="1819275"/>
            <a:ext cx="4792800" cy="4292700"/>
          </a:xfrm>
          <a:prstGeom prst="rect">
            <a:avLst/>
          </a:prstGeom>
          <a:noFill/>
          <a:ln cap="flat" cmpd="sng" w="63500">
            <a:solidFill>
              <a:srgbClr val="404242"/>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1200"/>
              </a:spcBef>
              <a:spcAft>
                <a:spcPts val="0"/>
              </a:spcAft>
              <a:buClr>
                <a:schemeClr val="dk2"/>
              </a:buClr>
              <a:buSzPts val="1800"/>
              <a:buFont typeface="Arial"/>
              <a:buChar char="•"/>
              <a:defRPr b="0" i="0" sz="1800" u="none" cap="none" strike="noStrike">
                <a:solidFill>
                  <a:srgbClr val="989A9B"/>
                </a:solidFill>
                <a:latin typeface="Roboto"/>
                <a:ea typeface="Roboto"/>
                <a:cs typeface="Roboto"/>
                <a:sym typeface="Roboto"/>
              </a:defRPr>
            </a:lvl1pPr>
            <a:lvl2pPr lvl="1" marR="0" rtl="0" algn="l">
              <a:spcBef>
                <a:spcPts val="320"/>
              </a:spcBef>
              <a:spcAft>
                <a:spcPts val="0"/>
              </a:spcAft>
              <a:buClr>
                <a:schemeClr val="dk2"/>
              </a:buClr>
              <a:buSzPts val="1600"/>
              <a:buFont typeface="Merriweather Sans"/>
              <a:buChar char="-"/>
              <a:defRPr b="0" i="0" sz="1600" u="none" cap="none" strike="noStrike">
                <a:solidFill>
                  <a:srgbClr val="989A9B"/>
                </a:solidFill>
                <a:latin typeface="Roboto"/>
                <a:ea typeface="Roboto"/>
                <a:cs typeface="Roboto"/>
                <a:sym typeface="Roboto"/>
              </a:defRPr>
            </a:lvl2pPr>
            <a:lvl3pPr lvl="2" marR="0" rtl="0" algn="l">
              <a:spcBef>
                <a:spcPts val="280"/>
              </a:spcBef>
              <a:spcAft>
                <a:spcPts val="0"/>
              </a:spcAft>
              <a:buClr>
                <a:schemeClr val="dk2"/>
              </a:buClr>
              <a:buSzPts val="1400"/>
              <a:buFont typeface="Merriweather Sans"/>
              <a:buChar char="-"/>
              <a:defRPr b="0" i="0" sz="1400" u="none" cap="none" strike="noStrike">
                <a:solidFill>
                  <a:srgbClr val="989A9B"/>
                </a:solidFill>
                <a:latin typeface="Roboto"/>
                <a:ea typeface="Roboto"/>
                <a:cs typeface="Roboto"/>
                <a:sym typeface="Roboto"/>
              </a:defRPr>
            </a:lvl3pPr>
            <a:lvl4pPr lvl="3" marR="0" rtl="0" algn="l">
              <a:spcBef>
                <a:spcPts val="240"/>
              </a:spcBef>
              <a:spcAft>
                <a:spcPts val="0"/>
              </a:spcAft>
              <a:buClr>
                <a:schemeClr val="dk2"/>
              </a:buClr>
              <a:buSzPts val="1200"/>
              <a:buFont typeface="Merriweather Sans"/>
              <a:buChar char="-"/>
              <a:defRPr b="0" i="0" sz="1200" u="none" cap="none" strike="noStrike">
                <a:solidFill>
                  <a:srgbClr val="989A9B"/>
                </a:solidFill>
                <a:latin typeface="Roboto"/>
                <a:ea typeface="Roboto"/>
                <a:cs typeface="Roboto"/>
                <a:sym typeface="Roboto"/>
              </a:defRPr>
            </a:lvl4pPr>
            <a:lvl5pPr lvl="4"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5pPr>
            <a:lvl6pPr lvl="5"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6pPr>
            <a:lvl7pPr lvl="6"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7pPr>
            <a:lvl8pPr lvl="7"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8pPr>
            <a:lvl9pPr lvl="8"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9pPr>
          </a:lstStyle>
          <a:p/>
        </p:txBody>
      </p:sp>
      <p:sp>
        <p:nvSpPr>
          <p:cNvPr id="91" name="Google Shape;91;p13"/>
          <p:cNvSpPr txBox="1"/>
          <p:nvPr>
            <p:ph idx="1" type="body"/>
          </p:nvPr>
        </p:nvSpPr>
        <p:spPr>
          <a:xfrm>
            <a:off x="536575" y="1819275"/>
            <a:ext cx="2881800" cy="4292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200"/>
              </a:spcBef>
              <a:spcAft>
                <a:spcPts val="0"/>
              </a:spcAft>
              <a:buSzPts val="1800"/>
              <a:buNone/>
              <a:defRPr/>
            </a:lvl1pPr>
            <a:lvl2pPr indent="-228600" lvl="1" marL="914400" rtl="0" algn="l">
              <a:lnSpc>
                <a:spcPct val="100000"/>
              </a:lnSpc>
              <a:spcBef>
                <a:spcPts val="360"/>
              </a:spcBef>
              <a:spcAft>
                <a:spcPts val="0"/>
              </a:spcAft>
              <a:buSzPts val="1800"/>
              <a:buNone/>
              <a:defRPr/>
            </a:lvl2pPr>
            <a:lvl3pPr indent="-228600" lvl="2" marL="1371600" rtl="0" algn="l">
              <a:lnSpc>
                <a:spcPct val="100000"/>
              </a:lnSpc>
              <a:spcBef>
                <a:spcPts val="360"/>
              </a:spcBef>
              <a:spcAft>
                <a:spcPts val="0"/>
              </a:spcAft>
              <a:buSzPts val="1800"/>
              <a:buNone/>
              <a:defRPr/>
            </a:lvl3pPr>
            <a:lvl4pPr indent="-228600" lvl="3" marL="1828800" rtl="0" algn="l">
              <a:lnSpc>
                <a:spcPct val="100000"/>
              </a:lnSpc>
              <a:spcBef>
                <a:spcPts val="360"/>
              </a:spcBef>
              <a:spcAft>
                <a:spcPts val="0"/>
              </a:spcAft>
              <a:buSzPts val="1800"/>
              <a:buNone/>
              <a:defRPr/>
            </a:lvl4pPr>
            <a:lvl5pPr indent="-228600" lvl="4" marL="2286000" rtl="0" algn="l">
              <a:lnSpc>
                <a:spcPct val="100000"/>
              </a:lnSpc>
              <a:spcBef>
                <a:spcPts val="360"/>
              </a:spcBef>
              <a:spcAft>
                <a:spcPts val="0"/>
              </a:spcAft>
              <a:buSzPts val="1800"/>
              <a:buFont typeface="Arial"/>
              <a:buNone/>
              <a:defRPr/>
            </a:lvl5pPr>
            <a:lvl6pPr indent="-228600" lvl="5" marL="2743200" rtl="0" algn="l">
              <a:lnSpc>
                <a:spcPct val="100000"/>
              </a:lnSpc>
              <a:spcBef>
                <a:spcPts val="360"/>
              </a:spcBef>
              <a:spcAft>
                <a:spcPts val="0"/>
              </a:spcAft>
              <a:buSzPts val="1800"/>
              <a:buFont typeface="Arial"/>
              <a:buNone/>
              <a:defRPr/>
            </a:lvl6pPr>
            <a:lvl7pPr indent="-228600" lvl="6" marL="3200400" rtl="0" algn="l">
              <a:lnSpc>
                <a:spcPct val="100000"/>
              </a:lnSpc>
              <a:spcBef>
                <a:spcPts val="360"/>
              </a:spcBef>
              <a:spcAft>
                <a:spcPts val="0"/>
              </a:spcAft>
              <a:buSzPts val="1800"/>
              <a:buFont typeface="Arial"/>
              <a:buNone/>
              <a:defRPr/>
            </a:lvl7pPr>
            <a:lvl8pPr indent="-228600" lvl="7" marL="3657600" rtl="0" algn="l">
              <a:lnSpc>
                <a:spcPct val="100000"/>
              </a:lnSpc>
              <a:spcBef>
                <a:spcPts val="360"/>
              </a:spcBef>
              <a:spcAft>
                <a:spcPts val="0"/>
              </a:spcAft>
              <a:buSzPts val="1800"/>
              <a:buFont typeface="Arial"/>
              <a:buNone/>
              <a:defRPr/>
            </a:lvl8pPr>
            <a:lvl9pPr indent="-228600" lvl="8" marL="4114800" rtl="0" algn="l">
              <a:lnSpc>
                <a:spcPct val="100000"/>
              </a:lnSpc>
              <a:spcBef>
                <a:spcPts val="360"/>
              </a:spcBef>
              <a:spcAft>
                <a:spcPts val="0"/>
              </a:spcAft>
              <a:buSzPts val="1800"/>
              <a:buFont typeface="Arial"/>
              <a:buNone/>
              <a:defRPr/>
            </a:lvl9pPr>
          </a:lstStyle>
          <a:p/>
        </p:txBody>
      </p:sp>
      <p:sp>
        <p:nvSpPr>
          <p:cNvPr id="92" name="Google Shape;92;p13"/>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3"/>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3"/>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כיתוב">
  <p:cSld name="כותרת וכיתוב">
    <p:spTree>
      <p:nvGrpSpPr>
        <p:cNvPr id="95" name="Shape 95"/>
        <p:cNvGrpSpPr/>
        <p:nvPr/>
      </p:nvGrpSpPr>
      <p:grpSpPr>
        <a:xfrm>
          <a:off x="0" y="0"/>
          <a:ext cx="0" cy="0"/>
          <a:chOff x="0" y="0"/>
          <a:chExt cx="0" cy="0"/>
        </a:xfrm>
      </p:grpSpPr>
      <p:sp>
        <p:nvSpPr>
          <p:cNvPr id="96" name="Google Shape;96;p14"/>
          <p:cNvSpPr txBox="1"/>
          <p:nvPr>
            <p:ph type="title"/>
          </p:nvPr>
        </p:nvSpPr>
        <p:spPr>
          <a:xfrm>
            <a:off x="1941910" y="609600"/>
            <a:ext cx="6686400" cy="3117000"/>
          </a:xfrm>
          <a:prstGeom prst="rect">
            <a:avLst/>
          </a:prstGeom>
          <a:noFill/>
          <a:ln>
            <a:noFill/>
          </a:ln>
        </p:spPr>
        <p:txBody>
          <a:bodyPr anchorCtr="0" anchor="ctr" bIns="45700" lIns="91425" spcFirstLastPara="1" rIns="91425" wrap="square" tIns="45700">
            <a:noAutofit/>
          </a:bodyPr>
          <a:lstStyle>
            <a:lvl1pPr lvl="0" rtl="0" algn="l">
              <a:lnSpc>
                <a:spcPct val="85000"/>
              </a:lnSpc>
              <a:spcBef>
                <a:spcPts val="0"/>
              </a:spcBef>
              <a:spcAft>
                <a:spcPts val="0"/>
              </a:spcAft>
              <a:buClr>
                <a:schemeClr val="dk2"/>
              </a:buClr>
              <a:buSzPts val="3600"/>
              <a:buFont typeface="Roboto"/>
              <a:buNone/>
              <a:defRPr sz="3600" cap="none">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4"/>
          <p:cNvSpPr txBox="1"/>
          <p:nvPr>
            <p:ph idx="1" type="body"/>
          </p:nvPr>
        </p:nvSpPr>
        <p:spPr>
          <a:xfrm>
            <a:off x="1941910" y="4354046"/>
            <a:ext cx="6686400" cy="1555800"/>
          </a:xfrm>
          <a:prstGeom prst="rect">
            <a:avLst/>
          </a:prstGeom>
          <a:noFill/>
          <a:ln>
            <a:noFill/>
          </a:ln>
        </p:spPr>
        <p:txBody>
          <a:bodyPr anchorCtr="0" anchor="ctr" bIns="45700" lIns="91425" spcFirstLastPara="1" rIns="91425" wrap="square" tIns="45700">
            <a:noAutofit/>
          </a:bodyPr>
          <a:lstStyle>
            <a:lvl1pPr indent="-228600" lvl="0" marL="457200" rtl="0" algn="l">
              <a:spcBef>
                <a:spcPts val="1200"/>
              </a:spcBef>
              <a:spcAft>
                <a:spcPts val="0"/>
              </a:spcAft>
              <a:buSzPts val="1350"/>
              <a:buNone/>
              <a:defRPr sz="1350">
                <a:solidFill>
                  <a:srgbClr val="595959"/>
                </a:solidFill>
              </a:defRPr>
            </a:lvl1pPr>
            <a:lvl2pPr indent="-228600" lvl="1" marL="914400" rtl="0" algn="l">
              <a:spcBef>
                <a:spcPts val="270"/>
              </a:spcBef>
              <a:spcAft>
                <a:spcPts val="0"/>
              </a:spcAft>
              <a:buSzPts val="1350"/>
              <a:buNone/>
              <a:defRPr sz="1350">
                <a:solidFill>
                  <a:srgbClr val="888888"/>
                </a:solidFill>
              </a:defRPr>
            </a:lvl2pPr>
            <a:lvl3pPr indent="-228600" lvl="2" marL="1371600" rtl="0" algn="l">
              <a:spcBef>
                <a:spcPts val="240"/>
              </a:spcBef>
              <a:spcAft>
                <a:spcPts val="0"/>
              </a:spcAft>
              <a:buSzPts val="1200"/>
              <a:buNone/>
              <a:defRPr sz="1200">
                <a:solidFill>
                  <a:srgbClr val="888888"/>
                </a:solidFill>
              </a:defRPr>
            </a:lvl3pPr>
            <a:lvl4pPr indent="-228600" lvl="3" marL="1828800" rtl="0" algn="l">
              <a:spcBef>
                <a:spcPts val="210"/>
              </a:spcBef>
              <a:spcAft>
                <a:spcPts val="0"/>
              </a:spcAft>
              <a:buSzPts val="1050"/>
              <a:buNone/>
              <a:defRPr sz="1050">
                <a:solidFill>
                  <a:srgbClr val="888888"/>
                </a:solidFill>
              </a:defRPr>
            </a:lvl4pPr>
            <a:lvl5pPr indent="-228600" lvl="4" marL="2286000" rtl="0" algn="l">
              <a:spcBef>
                <a:spcPts val="210"/>
              </a:spcBef>
              <a:spcAft>
                <a:spcPts val="0"/>
              </a:spcAft>
              <a:buSzPts val="1050"/>
              <a:buNone/>
              <a:defRPr sz="1050">
                <a:solidFill>
                  <a:srgbClr val="888888"/>
                </a:solidFill>
              </a:defRPr>
            </a:lvl5pPr>
            <a:lvl6pPr indent="-228600" lvl="5" marL="2743200" rtl="0" algn="l">
              <a:spcBef>
                <a:spcPts val="210"/>
              </a:spcBef>
              <a:spcAft>
                <a:spcPts val="0"/>
              </a:spcAft>
              <a:buSzPts val="1050"/>
              <a:buNone/>
              <a:defRPr sz="1050">
                <a:solidFill>
                  <a:srgbClr val="888888"/>
                </a:solidFill>
              </a:defRPr>
            </a:lvl6pPr>
            <a:lvl7pPr indent="-228600" lvl="6" marL="3200400" rtl="0" algn="l">
              <a:spcBef>
                <a:spcPts val="210"/>
              </a:spcBef>
              <a:spcAft>
                <a:spcPts val="0"/>
              </a:spcAft>
              <a:buSzPts val="1050"/>
              <a:buNone/>
              <a:defRPr sz="1050">
                <a:solidFill>
                  <a:srgbClr val="888888"/>
                </a:solidFill>
              </a:defRPr>
            </a:lvl7pPr>
            <a:lvl8pPr indent="-228600" lvl="7" marL="3657600" rtl="0" algn="l">
              <a:spcBef>
                <a:spcPts val="210"/>
              </a:spcBef>
              <a:spcAft>
                <a:spcPts val="0"/>
              </a:spcAft>
              <a:buSzPts val="1050"/>
              <a:buNone/>
              <a:defRPr sz="1050">
                <a:solidFill>
                  <a:srgbClr val="888888"/>
                </a:solidFill>
              </a:defRPr>
            </a:lvl8pPr>
            <a:lvl9pPr indent="-228600" lvl="8" marL="4114800" rtl="0" algn="l">
              <a:spcBef>
                <a:spcPts val="210"/>
              </a:spcBef>
              <a:spcAft>
                <a:spcPts val="0"/>
              </a:spcAft>
              <a:buSzPts val="1050"/>
              <a:buNone/>
              <a:defRPr sz="1050">
                <a:solidFill>
                  <a:srgbClr val="888888"/>
                </a:solidFill>
              </a:defRPr>
            </a:lvl9pPr>
          </a:lstStyle>
          <a:p/>
        </p:txBody>
      </p:sp>
      <p:sp>
        <p:nvSpPr>
          <p:cNvPr id="98" name="Google Shape;98;p14"/>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4"/>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4"/>
          <p:cNvSpPr/>
          <p:nvPr/>
        </p:nvSpPr>
        <p:spPr>
          <a:xfrm flipH="1" rot="10800000">
            <a:off x="-3141" y="3178493"/>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ph idx="12" type="sldNum"/>
          </p:nvPr>
        </p:nvSpPr>
        <p:spPr>
          <a:xfrm>
            <a:off x="398860" y="3244140"/>
            <a:ext cx="584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ציטוט עם כיתוב">
  <p:cSld name="ציטוט עם כיתוב">
    <p:spTree>
      <p:nvGrpSpPr>
        <p:cNvPr id="102" name="Shape 102"/>
        <p:cNvGrpSpPr/>
        <p:nvPr/>
      </p:nvGrpSpPr>
      <p:grpSpPr>
        <a:xfrm>
          <a:off x="0" y="0"/>
          <a:ext cx="0" cy="0"/>
          <a:chOff x="0" y="0"/>
          <a:chExt cx="0" cy="0"/>
        </a:xfrm>
      </p:grpSpPr>
      <p:sp>
        <p:nvSpPr>
          <p:cNvPr id="103" name="Google Shape;103;p15"/>
          <p:cNvSpPr txBox="1"/>
          <p:nvPr>
            <p:ph type="title"/>
          </p:nvPr>
        </p:nvSpPr>
        <p:spPr>
          <a:xfrm>
            <a:off x="2137462" y="609600"/>
            <a:ext cx="6295500" cy="2895600"/>
          </a:xfrm>
          <a:prstGeom prst="rect">
            <a:avLst/>
          </a:prstGeom>
          <a:noFill/>
          <a:ln>
            <a:noFill/>
          </a:ln>
        </p:spPr>
        <p:txBody>
          <a:bodyPr anchorCtr="0" anchor="ctr" bIns="45700" lIns="91425" spcFirstLastPara="1" rIns="91425" wrap="square" tIns="45700">
            <a:noAutofit/>
          </a:bodyPr>
          <a:lstStyle>
            <a:lvl1pPr lvl="0" rtl="0" algn="l">
              <a:lnSpc>
                <a:spcPct val="85000"/>
              </a:lnSpc>
              <a:spcBef>
                <a:spcPts val="0"/>
              </a:spcBef>
              <a:spcAft>
                <a:spcPts val="0"/>
              </a:spcAft>
              <a:buClr>
                <a:schemeClr val="dk2"/>
              </a:buClr>
              <a:buSzPts val="3600"/>
              <a:buFont typeface="Roboto"/>
              <a:buNone/>
              <a:defRPr sz="3600" cap="none">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5"/>
          <p:cNvSpPr txBox="1"/>
          <p:nvPr>
            <p:ph idx="1" type="body"/>
          </p:nvPr>
        </p:nvSpPr>
        <p:spPr>
          <a:xfrm>
            <a:off x="2456259" y="3505200"/>
            <a:ext cx="5652300" cy="381000"/>
          </a:xfrm>
          <a:prstGeom prst="rect">
            <a:avLst/>
          </a:prstGeom>
          <a:noFill/>
          <a:ln>
            <a:noFill/>
          </a:ln>
        </p:spPr>
        <p:txBody>
          <a:bodyPr anchorCtr="0" anchor="ctr" bIns="45700" lIns="91425" spcFirstLastPara="1" rIns="91425" wrap="square" tIns="45700">
            <a:noAutofit/>
          </a:bodyPr>
          <a:lstStyle>
            <a:lvl1pPr indent="-228600" lvl="0" marL="457200" rtl="0" algn="l">
              <a:spcBef>
                <a:spcPts val="1200"/>
              </a:spcBef>
              <a:spcAft>
                <a:spcPts val="0"/>
              </a:spcAft>
              <a:buSzPts val="1200"/>
              <a:buNone/>
              <a:defRPr sz="1200">
                <a:solidFill>
                  <a:srgbClr val="7F7F7F"/>
                </a:solidFill>
              </a:defRPr>
            </a:lvl1pPr>
            <a:lvl2pPr indent="-228600" lvl="1" marL="914400" rtl="0" algn="l">
              <a:spcBef>
                <a:spcPts val="360"/>
              </a:spcBef>
              <a:spcAft>
                <a:spcPts val="0"/>
              </a:spcAft>
              <a:buSzPts val="1800"/>
              <a:buNone/>
              <a:defRPr/>
            </a:lvl2pPr>
            <a:lvl3pPr indent="-228600" lvl="2" marL="1371600" rtl="0" algn="l">
              <a:spcBef>
                <a:spcPts val="360"/>
              </a:spcBef>
              <a:spcAft>
                <a:spcPts val="0"/>
              </a:spcAft>
              <a:buSzPts val="18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05" name="Google Shape;105;p15"/>
          <p:cNvSpPr txBox="1"/>
          <p:nvPr>
            <p:ph idx="2" type="body"/>
          </p:nvPr>
        </p:nvSpPr>
        <p:spPr>
          <a:xfrm>
            <a:off x="1941910" y="4354046"/>
            <a:ext cx="6686400" cy="1555800"/>
          </a:xfrm>
          <a:prstGeom prst="rect">
            <a:avLst/>
          </a:prstGeom>
          <a:noFill/>
          <a:ln>
            <a:noFill/>
          </a:ln>
        </p:spPr>
        <p:txBody>
          <a:bodyPr anchorCtr="0" anchor="ctr" bIns="45700" lIns="91425" spcFirstLastPara="1" rIns="91425" wrap="square" tIns="45700">
            <a:noAutofit/>
          </a:bodyPr>
          <a:lstStyle>
            <a:lvl1pPr indent="-228600" lvl="0" marL="457200" rtl="0" algn="l">
              <a:spcBef>
                <a:spcPts val="1200"/>
              </a:spcBef>
              <a:spcAft>
                <a:spcPts val="0"/>
              </a:spcAft>
              <a:buSzPts val="1350"/>
              <a:buNone/>
              <a:defRPr sz="1350">
                <a:solidFill>
                  <a:srgbClr val="595959"/>
                </a:solidFill>
              </a:defRPr>
            </a:lvl1pPr>
            <a:lvl2pPr indent="-228600" lvl="1" marL="914400" rtl="0" algn="l">
              <a:spcBef>
                <a:spcPts val="270"/>
              </a:spcBef>
              <a:spcAft>
                <a:spcPts val="0"/>
              </a:spcAft>
              <a:buSzPts val="1350"/>
              <a:buNone/>
              <a:defRPr sz="1350">
                <a:solidFill>
                  <a:srgbClr val="888888"/>
                </a:solidFill>
              </a:defRPr>
            </a:lvl2pPr>
            <a:lvl3pPr indent="-228600" lvl="2" marL="1371600" rtl="0" algn="l">
              <a:spcBef>
                <a:spcPts val="240"/>
              </a:spcBef>
              <a:spcAft>
                <a:spcPts val="0"/>
              </a:spcAft>
              <a:buSzPts val="1200"/>
              <a:buNone/>
              <a:defRPr sz="1200">
                <a:solidFill>
                  <a:srgbClr val="888888"/>
                </a:solidFill>
              </a:defRPr>
            </a:lvl3pPr>
            <a:lvl4pPr indent="-228600" lvl="3" marL="1828800" rtl="0" algn="l">
              <a:spcBef>
                <a:spcPts val="210"/>
              </a:spcBef>
              <a:spcAft>
                <a:spcPts val="0"/>
              </a:spcAft>
              <a:buSzPts val="1050"/>
              <a:buNone/>
              <a:defRPr sz="1050">
                <a:solidFill>
                  <a:srgbClr val="888888"/>
                </a:solidFill>
              </a:defRPr>
            </a:lvl4pPr>
            <a:lvl5pPr indent="-228600" lvl="4" marL="2286000" rtl="0" algn="l">
              <a:spcBef>
                <a:spcPts val="210"/>
              </a:spcBef>
              <a:spcAft>
                <a:spcPts val="0"/>
              </a:spcAft>
              <a:buSzPts val="1050"/>
              <a:buNone/>
              <a:defRPr sz="1050">
                <a:solidFill>
                  <a:srgbClr val="888888"/>
                </a:solidFill>
              </a:defRPr>
            </a:lvl5pPr>
            <a:lvl6pPr indent="-228600" lvl="5" marL="2743200" rtl="0" algn="l">
              <a:spcBef>
                <a:spcPts val="210"/>
              </a:spcBef>
              <a:spcAft>
                <a:spcPts val="0"/>
              </a:spcAft>
              <a:buSzPts val="1050"/>
              <a:buNone/>
              <a:defRPr sz="1050">
                <a:solidFill>
                  <a:srgbClr val="888888"/>
                </a:solidFill>
              </a:defRPr>
            </a:lvl6pPr>
            <a:lvl7pPr indent="-228600" lvl="6" marL="3200400" rtl="0" algn="l">
              <a:spcBef>
                <a:spcPts val="210"/>
              </a:spcBef>
              <a:spcAft>
                <a:spcPts val="0"/>
              </a:spcAft>
              <a:buSzPts val="1050"/>
              <a:buNone/>
              <a:defRPr sz="1050">
                <a:solidFill>
                  <a:srgbClr val="888888"/>
                </a:solidFill>
              </a:defRPr>
            </a:lvl7pPr>
            <a:lvl8pPr indent="-228600" lvl="7" marL="3657600" rtl="0" algn="l">
              <a:spcBef>
                <a:spcPts val="210"/>
              </a:spcBef>
              <a:spcAft>
                <a:spcPts val="0"/>
              </a:spcAft>
              <a:buSzPts val="1050"/>
              <a:buNone/>
              <a:defRPr sz="1050">
                <a:solidFill>
                  <a:srgbClr val="888888"/>
                </a:solidFill>
              </a:defRPr>
            </a:lvl8pPr>
            <a:lvl9pPr indent="-228600" lvl="8" marL="4114800" rtl="0" algn="l">
              <a:spcBef>
                <a:spcPts val="210"/>
              </a:spcBef>
              <a:spcAft>
                <a:spcPts val="0"/>
              </a:spcAft>
              <a:buSzPts val="1050"/>
              <a:buNone/>
              <a:defRPr sz="1050">
                <a:solidFill>
                  <a:srgbClr val="888888"/>
                </a:solidFill>
              </a:defRPr>
            </a:lvl9pPr>
          </a:lstStyle>
          <a:p/>
        </p:txBody>
      </p:sp>
      <p:sp>
        <p:nvSpPr>
          <p:cNvPr id="106" name="Google Shape;106;p15"/>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5"/>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15"/>
          <p:cNvSpPr/>
          <p:nvPr/>
        </p:nvSpPr>
        <p:spPr>
          <a:xfrm flipH="1" rot="10800000">
            <a:off x="-3141" y="3178493"/>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idx="12" type="sldNum"/>
          </p:nvPr>
        </p:nvSpPr>
        <p:spPr>
          <a:xfrm>
            <a:off x="398860" y="3244140"/>
            <a:ext cx="584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5"/>
          <p:cNvSpPr txBox="1"/>
          <p:nvPr/>
        </p:nvSpPr>
        <p:spPr>
          <a:xfrm>
            <a:off x="1850739" y="648005"/>
            <a:ext cx="457200" cy="584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US" sz="6000" u="none" cap="none" strike="noStrike">
                <a:solidFill>
                  <a:schemeClr val="accent1"/>
                </a:solidFill>
                <a:latin typeface="Arial"/>
                <a:ea typeface="Arial"/>
                <a:cs typeface="Arial"/>
                <a:sym typeface="Arial"/>
              </a:rPr>
              <a:t>“</a:t>
            </a:r>
            <a:endParaRPr b="0" i="0" sz="6000" u="none" cap="none" strike="noStrike">
              <a:solidFill>
                <a:schemeClr val="accent1"/>
              </a:solidFill>
              <a:latin typeface="Arial"/>
              <a:ea typeface="Arial"/>
              <a:cs typeface="Arial"/>
              <a:sym typeface="Arial"/>
            </a:endParaRPr>
          </a:p>
        </p:txBody>
      </p:sp>
      <p:sp>
        <p:nvSpPr>
          <p:cNvPr id="111" name="Google Shape;111;p15"/>
          <p:cNvSpPr txBox="1"/>
          <p:nvPr/>
        </p:nvSpPr>
        <p:spPr>
          <a:xfrm>
            <a:off x="8336138" y="2905307"/>
            <a:ext cx="457200" cy="584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US" sz="6000" u="none" cap="none" strike="noStrike">
                <a:solidFill>
                  <a:schemeClr val="accent1"/>
                </a:solidFill>
                <a:latin typeface="Arial"/>
                <a:ea typeface="Arial"/>
                <a:cs typeface="Arial"/>
                <a:sym typeface="Arial"/>
              </a:rPr>
              <a:t>”</a:t>
            </a:r>
            <a:endParaRPr b="0" i="0" sz="6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רטיס שם">
  <p:cSld name="כרטיס שם">
    <p:spTree>
      <p:nvGrpSpPr>
        <p:cNvPr id="112" name="Shape 112"/>
        <p:cNvGrpSpPr/>
        <p:nvPr/>
      </p:nvGrpSpPr>
      <p:grpSpPr>
        <a:xfrm>
          <a:off x="0" y="0"/>
          <a:ext cx="0" cy="0"/>
          <a:chOff x="0" y="0"/>
          <a:chExt cx="0" cy="0"/>
        </a:xfrm>
      </p:grpSpPr>
      <p:sp>
        <p:nvSpPr>
          <p:cNvPr id="113" name="Google Shape;113;p16"/>
          <p:cNvSpPr txBox="1"/>
          <p:nvPr>
            <p:ph type="title"/>
          </p:nvPr>
        </p:nvSpPr>
        <p:spPr>
          <a:xfrm>
            <a:off x="1941910" y="2438400"/>
            <a:ext cx="6686400" cy="27249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3600"/>
              <a:buFont typeface="Roboto"/>
              <a:buNone/>
              <a:defRPr sz="36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6"/>
          <p:cNvSpPr txBox="1"/>
          <p:nvPr>
            <p:ph idx="1" type="body"/>
          </p:nvPr>
        </p:nvSpPr>
        <p:spPr>
          <a:xfrm>
            <a:off x="1941910" y="5181600"/>
            <a:ext cx="6686400" cy="729600"/>
          </a:xfrm>
          <a:prstGeom prst="rect">
            <a:avLst/>
          </a:prstGeom>
          <a:noFill/>
          <a:ln>
            <a:noFill/>
          </a:ln>
        </p:spPr>
        <p:txBody>
          <a:bodyPr anchorCtr="0" anchor="t" bIns="45700" lIns="91425" spcFirstLastPara="1" rIns="91425" wrap="square" tIns="45700">
            <a:noAutofit/>
          </a:bodyPr>
          <a:lstStyle>
            <a:lvl1pPr indent="-228600" lvl="0" marL="457200" rtl="0" algn="l">
              <a:spcBef>
                <a:spcPts val="1200"/>
              </a:spcBef>
              <a:spcAft>
                <a:spcPts val="0"/>
              </a:spcAft>
              <a:buSzPts val="1800"/>
              <a:buNone/>
              <a:defRPr>
                <a:solidFill>
                  <a:srgbClr val="595959"/>
                </a:solidFill>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15" name="Google Shape;115;p16"/>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6"/>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6"/>
          <p:cNvSpPr/>
          <p:nvPr/>
        </p:nvSpPr>
        <p:spPr>
          <a:xfrm flipH="1" rot="10800000">
            <a:off x="-3141" y="4912042"/>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2" type="sldNum"/>
          </p:nvPr>
        </p:nvSpPr>
        <p:spPr>
          <a:xfrm>
            <a:off x="398860" y="4983088"/>
            <a:ext cx="584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רטיס שם עם ציטוט">
  <p:cSld name="כרטיס שם עם ציטוט">
    <p:spTree>
      <p:nvGrpSpPr>
        <p:cNvPr id="119" name="Shape 119"/>
        <p:cNvGrpSpPr/>
        <p:nvPr/>
      </p:nvGrpSpPr>
      <p:grpSpPr>
        <a:xfrm>
          <a:off x="0" y="0"/>
          <a:ext cx="0" cy="0"/>
          <a:chOff x="0" y="0"/>
          <a:chExt cx="0" cy="0"/>
        </a:xfrm>
      </p:grpSpPr>
      <p:sp>
        <p:nvSpPr>
          <p:cNvPr id="120" name="Google Shape;120;p17"/>
          <p:cNvSpPr txBox="1"/>
          <p:nvPr>
            <p:ph type="title"/>
          </p:nvPr>
        </p:nvSpPr>
        <p:spPr>
          <a:xfrm>
            <a:off x="2137462" y="609600"/>
            <a:ext cx="6295500" cy="2895600"/>
          </a:xfrm>
          <a:prstGeom prst="rect">
            <a:avLst/>
          </a:prstGeom>
          <a:noFill/>
          <a:ln>
            <a:noFill/>
          </a:ln>
        </p:spPr>
        <p:txBody>
          <a:bodyPr anchorCtr="0" anchor="ctr" bIns="45700" lIns="91425" spcFirstLastPara="1" rIns="91425" wrap="square" tIns="45700">
            <a:noAutofit/>
          </a:bodyPr>
          <a:lstStyle>
            <a:lvl1pPr lvl="0" rtl="0" algn="l">
              <a:lnSpc>
                <a:spcPct val="85000"/>
              </a:lnSpc>
              <a:spcBef>
                <a:spcPts val="0"/>
              </a:spcBef>
              <a:spcAft>
                <a:spcPts val="0"/>
              </a:spcAft>
              <a:buClr>
                <a:schemeClr val="dk2"/>
              </a:buClr>
              <a:buSzPts val="3600"/>
              <a:buFont typeface="Roboto"/>
              <a:buNone/>
              <a:defRPr sz="3600" cap="none">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17"/>
          <p:cNvSpPr txBox="1"/>
          <p:nvPr>
            <p:ph idx="1" type="body"/>
          </p:nvPr>
        </p:nvSpPr>
        <p:spPr>
          <a:xfrm>
            <a:off x="1941909" y="4343400"/>
            <a:ext cx="6686400" cy="838200"/>
          </a:xfrm>
          <a:prstGeom prst="rect">
            <a:avLst/>
          </a:prstGeom>
          <a:noFill/>
          <a:ln>
            <a:noFill/>
          </a:ln>
        </p:spPr>
        <p:txBody>
          <a:bodyPr anchorCtr="0" anchor="b" bIns="45700" lIns="91425" spcFirstLastPara="1" rIns="91425" wrap="square" tIns="45700">
            <a:noAutofit/>
          </a:bodyPr>
          <a:lstStyle>
            <a:lvl1pPr indent="-228600" lvl="0" marL="457200" rtl="0" algn="l">
              <a:spcBef>
                <a:spcPts val="1200"/>
              </a:spcBef>
              <a:spcAft>
                <a:spcPts val="0"/>
              </a:spcAft>
              <a:buSzPts val="1800"/>
              <a:buNone/>
              <a:defRPr sz="1800">
                <a:solidFill>
                  <a:schemeClr val="accent1"/>
                </a:solidFill>
              </a:defRPr>
            </a:lvl1pPr>
            <a:lvl2pPr indent="-228600" lvl="1" marL="914400" rtl="0" algn="l">
              <a:spcBef>
                <a:spcPts val="360"/>
              </a:spcBef>
              <a:spcAft>
                <a:spcPts val="0"/>
              </a:spcAft>
              <a:buSzPts val="1800"/>
              <a:buNone/>
              <a:defRPr/>
            </a:lvl2pPr>
            <a:lvl3pPr indent="-228600" lvl="2" marL="1371600" rtl="0" algn="l">
              <a:spcBef>
                <a:spcPts val="360"/>
              </a:spcBef>
              <a:spcAft>
                <a:spcPts val="0"/>
              </a:spcAft>
              <a:buSzPts val="18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22" name="Google Shape;122;p17"/>
          <p:cNvSpPr txBox="1"/>
          <p:nvPr>
            <p:ph idx="2" type="body"/>
          </p:nvPr>
        </p:nvSpPr>
        <p:spPr>
          <a:xfrm>
            <a:off x="1941910" y="5181600"/>
            <a:ext cx="6686400" cy="729600"/>
          </a:xfrm>
          <a:prstGeom prst="rect">
            <a:avLst/>
          </a:prstGeom>
          <a:noFill/>
          <a:ln>
            <a:noFill/>
          </a:ln>
        </p:spPr>
        <p:txBody>
          <a:bodyPr anchorCtr="0" anchor="t" bIns="45700" lIns="91425" spcFirstLastPara="1" rIns="91425" wrap="square" tIns="45700">
            <a:noAutofit/>
          </a:bodyPr>
          <a:lstStyle>
            <a:lvl1pPr indent="-228600" lvl="0" marL="457200" rtl="0" algn="l">
              <a:spcBef>
                <a:spcPts val="1200"/>
              </a:spcBef>
              <a:spcAft>
                <a:spcPts val="0"/>
              </a:spcAft>
              <a:buSzPts val="1800"/>
              <a:buNone/>
              <a:defRPr>
                <a:solidFill>
                  <a:srgbClr val="595959"/>
                </a:solidFill>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23" name="Google Shape;123;p17"/>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7"/>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7"/>
          <p:cNvSpPr/>
          <p:nvPr/>
        </p:nvSpPr>
        <p:spPr>
          <a:xfrm flipH="1" rot="10800000">
            <a:off x="-3141" y="4912042"/>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idx="12" type="sldNum"/>
          </p:nvPr>
        </p:nvSpPr>
        <p:spPr>
          <a:xfrm>
            <a:off x="398860" y="4983088"/>
            <a:ext cx="584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7"/>
          <p:cNvSpPr txBox="1"/>
          <p:nvPr/>
        </p:nvSpPr>
        <p:spPr>
          <a:xfrm>
            <a:off x="1850739" y="648005"/>
            <a:ext cx="457200" cy="584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US" sz="6000" u="none" cap="none" strike="noStrike">
                <a:solidFill>
                  <a:schemeClr val="accent1"/>
                </a:solidFill>
                <a:latin typeface="Arial"/>
                <a:ea typeface="Arial"/>
                <a:cs typeface="Arial"/>
                <a:sym typeface="Arial"/>
              </a:rPr>
              <a:t>“</a:t>
            </a:r>
            <a:endParaRPr b="0" i="0" sz="6000" u="none" cap="none" strike="noStrike">
              <a:solidFill>
                <a:schemeClr val="accent1"/>
              </a:solidFill>
              <a:latin typeface="Arial"/>
              <a:ea typeface="Arial"/>
              <a:cs typeface="Arial"/>
              <a:sym typeface="Arial"/>
            </a:endParaRPr>
          </a:p>
        </p:txBody>
      </p:sp>
      <p:sp>
        <p:nvSpPr>
          <p:cNvPr id="128" name="Google Shape;128;p17"/>
          <p:cNvSpPr txBox="1"/>
          <p:nvPr/>
        </p:nvSpPr>
        <p:spPr>
          <a:xfrm>
            <a:off x="8336138" y="2905307"/>
            <a:ext cx="457200" cy="584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US" sz="6000" u="none" cap="none" strike="noStrike">
                <a:solidFill>
                  <a:schemeClr val="accent1"/>
                </a:solidFill>
                <a:latin typeface="Arial"/>
                <a:ea typeface="Arial"/>
                <a:cs typeface="Arial"/>
                <a:sym typeface="Arial"/>
              </a:rPr>
              <a:t>”</a:t>
            </a:r>
            <a:endParaRPr b="0" i="0" sz="6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או False">
  <p:cSld name="True או False">
    <p:spTree>
      <p:nvGrpSpPr>
        <p:cNvPr id="129" name="Shape 129"/>
        <p:cNvGrpSpPr/>
        <p:nvPr/>
      </p:nvGrpSpPr>
      <p:grpSpPr>
        <a:xfrm>
          <a:off x="0" y="0"/>
          <a:ext cx="0" cy="0"/>
          <a:chOff x="0" y="0"/>
          <a:chExt cx="0" cy="0"/>
        </a:xfrm>
      </p:grpSpPr>
      <p:sp>
        <p:nvSpPr>
          <p:cNvPr id="130" name="Google Shape;130;p18"/>
          <p:cNvSpPr txBox="1"/>
          <p:nvPr>
            <p:ph type="title"/>
          </p:nvPr>
        </p:nvSpPr>
        <p:spPr>
          <a:xfrm>
            <a:off x="1941910" y="627406"/>
            <a:ext cx="6686400" cy="2880000"/>
          </a:xfrm>
          <a:prstGeom prst="rect">
            <a:avLst/>
          </a:prstGeom>
          <a:noFill/>
          <a:ln>
            <a:noFill/>
          </a:ln>
        </p:spPr>
        <p:txBody>
          <a:bodyPr anchorCtr="0" anchor="ctr" bIns="45700" lIns="91425" spcFirstLastPara="1" rIns="91425" wrap="square" tIns="45700">
            <a:noAutofit/>
          </a:bodyPr>
          <a:lstStyle>
            <a:lvl1pPr lvl="0" rtl="0" algn="l">
              <a:lnSpc>
                <a:spcPct val="85000"/>
              </a:lnSpc>
              <a:spcBef>
                <a:spcPts val="0"/>
              </a:spcBef>
              <a:spcAft>
                <a:spcPts val="0"/>
              </a:spcAft>
              <a:buClr>
                <a:schemeClr val="dk2"/>
              </a:buClr>
              <a:buSzPts val="3600"/>
              <a:buFont typeface="Roboto"/>
              <a:buNone/>
              <a:defRPr sz="36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18"/>
          <p:cNvSpPr txBox="1"/>
          <p:nvPr>
            <p:ph idx="1" type="body"/>
          </p:nvPr>
        </p:nvSpPr>
        <p:spPr>
          <a:xfrm>
            <a:off x="1941909" y="4343400"/>
            <a:ext cx="6686400" cy="838200"/>
          </a:xfrm>
          <a:prstGeom prst="rect">
            <a:avLst/>
          </a:prstGeom>
          <a:noFill/>
          <a:ln>
            <a:noFill/>
          </a:ln>
        </p:spPr>
        <p:txBody>
          <a:bodyPr anchorCtr="0" anchor="b" bIns="45700" lIns="91425" spcFirstLastPara="1" rIns="91425" wrap="square" tIns="45700">
            <a:noAutofit/>
          </a:bodyPr>
          <a:lstStyle>
            <a:lvl1pPr indent="-228600" lvl="0" marL="457200" rtl="0" algn="l">
              <a:spcBef>
                <a:spcPts val="1200"/>
              </a:spcBef>
              <a:spcAft>
                <a:spcPts val="0"/>
              </a:spcAft>
              <a:buSzPts val="1800"/>
              <a:buNone/>
              <a:defRPr sz="1800">
                <a:solidFill>
                  <a:schemeClr val="accent1"/>
                </a:solidFill>
              </a:defRPr>
            </a:lvl1pPr>
            <a:lvl2pPr indent="-228600" lvl="1" marL="914400" rtl="0" algn="l">
              <a:spcBef>
                <a:spcPts val="360"/>
              </a:spcBef>
              <a:spcAft>
                <a:spcPts val="0"/>
              </a:spcAft>
              <a:buSzPts val="1800"/>
              <a:buNone/>
              <a:defRPr/>
            </a:lvl2pPr>
            <a:lvl3pPr indent="-228600" lvl="2" marL="1371600" rtl="0" algn="l">
              <a:spcBef>
                <a:spcPts val="360"/>
              </a:spcBef>
              <a:spcAft>
                <a:spcPts val="0"/>
              </a:spcAft>
              <a:buSzPts val="1800"/>
              <a:buNone/>
              <a:defRPr/>
            </a:lvl3pPr>
            <a:lvl4pPr indent="-228600" lvl="3" marL="1828800" rtl="0" algn="l">
              <a:spcBef>
                <a:spcPts val="360"/>
              </a:spcBef>
              <a:spcAft>
                <a:spcPts val="0"/>
              </a:spcAft>
              <a:buSzPts val="1800"/>
              <a:buNone/>
              <a:defRPr/>
            </a:lvl4pPr>
            <a:lvl5pPr indent="-228600" lvl="4" marL="2286000" rtl="0" algn="l">
              <a:spcBef>
                <a:spcPts val="360"/>
              </a:spcBef>
              <a:spcAft>
                <a:spcPts val="0"/>
              </a:spcAft>
              <a:buSzPts val="1800"/>
              <a:buNone/>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32" name="Google Shape;132;p18"/>
          <p:cNvSpPr txBox="1"/>
          <p:nvPr>
            <p:ph idx="2" type="body"/>
          </p:nvPr>
        </p:nvSpPr>
        <p:spPr>
          <a:xfrm>
            <a:off x="1941910" y="5181600"/>
            <a:ext cx="6686400" cy="729600"/>
          </a:xfrm>
          <a:prstGeom prst="rect">
            <a:avLst/>
          </a:prstGeom>
          <a:noFill/>
          <a:ln>
            <a:noFill/>
          </a:ln>
        </p:spPr>
        <p:txBody>
          <a:bodyPr anchorCtr="0" anchor="t" bIns="45700" lIns="91425" spcFirstLastPara="1" rIns="91425" wrap="square" tIns="45700">
            <a:noAutofit/>
          </a:bodyPr>
          <a:lstStyle>
            <a:lvl1pPr indent="-228600" lvl="0" marL="457200" rtl="0" algn="l">
              <a:spcBef>
                <a:spcPts val="1200"/>
              </a:spcBef>
              <a:spcAft>
                <a:spcPts val="0"/>
              </a:spcAft>
              <a:buSzPts val="1800"/>
              <a:buNone/>
              <a:defRPr>
                <a:solidFill>
                  <a:srgbClr val="595959"/>
                </a:solidFill>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33" name="Google Shape;133;p18"/>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8"/>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8"/>
          <p:cNvSpPr/>
          <p:nvPr/>
        </p:nvSpPr>
        <p:spPr>
          <a:xfrm flipH="1" rot="10800000">
            <a:off x="-3141" y="4912042"/>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ph idx="12" type="sldNum"/>
          </p:nvPr>
        </p:nvSpPr>
        <p:spPr>
          <a:xfrm>
            <a:off x="398860" y="4983088"/>
            <a:ext cx="584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137" name="Shape 137"/>
        <p:cNvGrpSpPr/>
        <p:nvPr/>
      </p:nvGrpSpPr>
      <p:grpSpPr>
        <a:xfrm>
          <a:off x="0" y="0"/>
          <a:ext cx="0" cy="0"/>
          <a:chOff x="0" y="0"/>
          <a:chExt cx="0" cy="0"/>
        </a:xfrm>
      </p:grpSpPr>
      <p:sp>
        <p:nvSpPr>
          <p:cNvPr id="138" name="Google Shape;138;p19"/>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9"/>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40" name="Google Shape;140;p19"/>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9"/>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19"/>
          <p:cNvSpPr/>
          <p:nvPr/>
        </p:nvSpPr>
        <p:spPr>
          <a:xfrm flipH="1" rot="10800000">
            <a:off x="-3141" y="714693"/>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144" name="Shape 144"/>
        <p:cNvGrpSpPr/>
        <p:nvPr/>
      </p:nvGrpSpPr>
      <p:grpSpPr>
        <a:xfrm>
          <a:off x="0" y="0"/>
          <a:ext cx="0" cy="0"/>
          <a:chOff x="0" y="0"/>
          <a:chExt cx="0" cy="0"/>
        </a:xfrm>
      </p:grpSpPr>
      <p:sp>
        <p:nvSpPr>
          <p:cNvPr id="145" name="Google Shape;145;p20"/>
          <p:cNvSpPr txBox="1"/>
          <p:nvPr>
            <p:ph type="title"/>
          </p:nvPr>
        </p:nvSpPr>
        <p:spPr>
          <a:xfrm>
            <a:off x="6971108" y="627405"/>
            <a:ext cx="1655700" cy="5283900"/>
          </a:xfrm>
          <a:prstGeom prst="rect">
            <a:avLst/>
          </a:prstGeom>
          <a:noFill/>
          <a:ln>
            <a:noFill/>
          </a:ln>
        </p:spPr>
        <p:txBody>
          <a:bodyPr anchorCtr="0" anchor="ctr"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0"/>
          <p:cNvSpPr txBox="1"/>
          <p:nvPr>
            <p:ph idx="1" type="body"/>
          </p:nvPr>
        </p:nvSpPr>
        <p:spPr>
          <a:xfrm>
            <a:off x="1941909" y="627405"/>
            <a:ext cx="4857900" cy="52839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47" name="Google Shape;147;p20"/>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0"/>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0"/>
          <p:cNvSpPr/>
          <p:nvPr/>
        </p:nvSpPr>
        <p:spPr>
          <a:xfrm flipH="1" rot="10800000">
            <a:off x="-3141" y="714693"/>
            <a:ext cx="1191395" cy="506980"/>
          </a:xfrm>
          <a:custGeom>
            <a:rect b="b" l="l" r="r" t="t"/>
            <a:pathLst>
              <a:path extrusionOk="0" h="380473" w="1191395">
                <a:moveTo>
                  <a:pt x="1191395" y="178860"/>
                </a:moveTo>
                <a:lnTo>
                  <a:pt x="1019668" y="7153"/>
                </a:lnTo>
                <a:cubicBezTo>
                  <a:pt x="1018509" y="5935"/>
                  <a:pt x="1017092" y="4794"/>
                  <a:pt x="1015932" y="3576"/>
                </a:cubicBezTo>
                <a:cubicBezTo>
                  <a:pt x="1012454" y="0"/>
                  <a:pt x="1008847" y="0"/>
                  <a:pt x="1005240" y="0"/>
                </a:cubicBezTo>
                <a:lnTo>
                  <a:pt x="937219" y="0"/>
                </a:lnTo>
                <a:lnTo>
                  <a:pt x="0" y="2663"/>
                </a:lnTo>
                <a:cubicBezTo>
                  <a:pt x="1031" y="128600"/>
                  <a:pt x="2190" y="254536"/>
                  <a:pt x="3221" y="380473"/>
                </a:cubicBezTo>
                <a:lnTo>
                  <a:pt x="937219" y="379179"/>
                </a:lnTo>
                <a:lnTo>
                  <a:pt x="1005240" y="379179"/>
                </a:lnTo>
                <a:cubicBezTo>
                  <a:pt x="1008847" y="379179"/>
                  <a:pt x="1012454" y="375603"/>
                  <a:pt x="1015932" y="375603"/>
                </a:cubicBezTo>
                <a:cubicBezTo>
                  <a:pt x="1015932" y="372027"/>
                  <a:pt x="1019668" y="372027"/>
                  <a:pt x="1019668" y="372027"/>
                </a:cubicBezTo>
                <a:lnTo>
                  <a:pt x="1191395" y="200319"/>
                </a:lnTo>
                <a:cubicBezTo>
                  <a:pt x="1198481" y="193166"/>
                  <a:pt x="1198481" y="186013"/>
                  <a:pt x="1191395" y="1788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i="0" sz="800">
                <a:solidFill>
                  <a:srgbClr val="7F7F7F"/>
                </a:solidFill>
                <a:latin typeface="Roboto"/>
                <a:ea typeface="Roboto"/>
                <a:cs typeface="Roboto"/>
                <a:sym typeface="Roboto"/>
              </a:defRPr>
            </a:lvl1pPr>
            <a:lvl2pPr indent="0" lvl="1" marL="0" rtl="0" algn="r">
              <a:spcBef>
                <a:spcPts val="0"/>
              </a:spcBef>
              <a:buNone/>
              <a:defRPr i="0" sz="800">
                <a:solidFill>
                  <a:srgbClr val="7F7F7F"/>
                </a:solidFill>
                <a:latin typeface="Roboto"/>
                <a:ea typeface="Roboto"/>
                <a:cs typeface="Roboto"/>
                <a:sym typeface="Roboto"/>
              </a:defRPr>
            </a:lvl2pPr>
            <a:lvl3pPr indent="0" lvl="2" marL="0" rtl="0" algn="r">
              <a:spcBef>
                <a:spcPts val="0"/>
              </a:spcBef>
              <a:buNone/>
              <a:defRPr i="0" sz="800">
                <a:solidFill>
                  <a:srgbClr val="7F7F7F"/>
                </a:solidFill>
                <a:latin typeface="Roboto"/>
                <a:ea typeface="Roboto"/>
                <a:cs typeface="Roboto"/>
                <a:sym typeface="Roboto"/>
              </a:defRPr>
            </a:lvl3pPr>
            <a:lvl4pPr indent="0" lvl="3" marL="0" rtl="0" algn="r">
              <a:spcBef>
                <a:spcPts val="0"/>
              </a:spcBef>
              <a:buNone/>
              <a:defRPr i="0" sz="800">
                <a:solidFill>
                  <a:srgbClr val="7F7F7F"/>
                </a:solidFill>
                <a:latin typeface="Roboto"/>
                <a:ea typeface="Roboto"/>
                <a:cs typeface="Roboto"/>
                <a:sym typeface="Roboto"/>
              </a:defRPr>
            </a:lvl4pPr>
            <a:lvl5pPr indent="0" lvl="4" marL="0" rtl="0" algn="r">
              <a:spcBef>
                <a:spcPts val="0"/>
              </a:spcBef>
              <a:buNone/>
              <a:defRPr i="0" sz="800">
                <a:solidFill>
                  <a:srgbClr val="7F7F7F"/>
                </a:solidFill>
                <a:latin typeface="Roboto"/>
                <a:ea typeface="Roboto"/>
                <a:cs typeface="Roboto"/>
                <a:sym typeface="Roboto"/>
              </a:defRPr>
            </a:lvl5pPr>
            <a:lvl6pPr indent="0" lvl="5" marL="0" rtl="0" algn="r">
              <a:spcBef>
                <a:spcPts val="0"/>
              </a:spcBef>
              <a:buNone/>
              <a:defRPr i="0" sz="800">
                <a:solidFill>
                  <a:srgbClr val="7F7F7F"/>
                </a:solidFill>
                <a:latin typeface="Roboto"/>
                <a:ea typeface="Roboto"/>
                <a:cs typeface="Roboto"/>
                <a:sym typeface="Roboto"/>
              </a:defRPr>
            </a:lvl6pPr>
            <a:lvl7pPr indent="0" lvl="6" marL="0" rtl="0" algn="r">
              <a:spcBef>
                <a:spcPts val="0"/>
              </a:spcBef>
              <a:buNone/>
              <a:defRPr i="0" sz="800">
                <a:solidFill>
                  <a:srgbClr val="7F7F7F"/>
                </a:solidFill>
                <a:latin typeface="Roboto"/>
                <a:ea typeface="Roboto"/>
                <a:cs typeface="Roboto"/>
                <a:sym typeface="Roboto"/>
              </a:defRPr>
            </a:lvl7pPr>
            <a:lvl8pPr indent="0" lvl="7" marL="0" rtl="0" algn="r">
              <a:spcBef>
                <a:spcPts val="0"/>
              </a:spcBef>
              <a:buNone/>
              <a:defRPr i="0" sz="800">
                <a:solidFill>
                  <a:srgbClr val="7F7F7F"/>
                </a:solidFill>
                <a:latin typeface="Roboto"/>
                <a:ea typeface="Roboto"/>
                <a:cs typeface="Roboto"/>
                <a:sym typeface="Roboto"/>
              </a:defRPr>
            </a:lvl8pPr>
            <a:lvl9pPr indent="0" lvl="8" marL="0" rtl="0" algn="r">
              <a:spcBef>
                <a:spcPts val="0"/>
              </a:spcBef>
              <a:buNone/>
              <a:defRPr i="0" sz="800">
                <a:solidFill>
                  <a:srgbClr val="7F7F7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24" name="Google Shape;24;p3"/>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3"/>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 name="Shape 27"/>
        <p:cNvGrpSpPr/>
        <p:nvPr/>
      </p:nvGrpSpPr>
      <p:grpSpPr>
        <a:xfrm>
          <a:off x="0" y="0"/>
          <a:ext cx="0" cy="0"/>
          <a:chOff x="0" y="0"/>
          <a:chExt cx="0" cy="0"/>
        </a:xfrm>
      </p:grpSpPr>
      <p:sp>
        <p:nvSpPr>
          <p:cNvPr id="28" name="Google Shape;28;p4"/>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4"/>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0" name="Google Shape;30;p4"/>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4"/>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5"/>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6" name="Google Shape;36;p5"/>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5"/>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showMasterSp="0" type="title">
  <p:cSld name="TITLE">
    <p:bg>
      <p:bgPr>
        <a:solidFill>
          <a:schemeClr val="lt1"/>
        </a:solidFill>
      </p:bgPr>
    </p:bg>
    <p:spTree>
      <p:nvGrpSpPr>
        <p:cNvPr id="39" name="Shape 39"/>
        <p:cNvGrpSpPr/>
        <p:nvPr/>
      </p:nvGrpSpPr>
      <p:grpSpPr>
        <a:xfrm>
          <a:off x="0" y="0"/>
          <a:ext cx="0" cy="0"/>
          <a:chOff x="0" y="0"/>
          <a:chExt cx="0" cy="0"/>
        </a:xfrm>
      </p:grpSpPr>
      <p:pic>
        <p:nvPicPr>
          <p:cNvPr descr="background-01.png" id="40" name="Google Shape;40;p6"/>
          <p:cNvPicPr preferRelativeResize="0"/>
          <p:nvPr/>
        </p:nvPicPr>
        <p:blipFill rotWithShape="1">
          <a:blip r:embed="rId2">
            <a:alphaModFix/>
          </a:blip>
          <a:srcRect b="0" l="0" r="0" t="0"/>
          <a:stretch/>
        </p:blipFill>
        <p:spPr>
          <a:xfrm>
            <a:off x="0" y="0"/>
            <a:ext cx="9144000" cy="6858000"/>
          </a:xfrm>
          <a:prstGeom prst="rect">
            <a:avLst/>
          </a:prstGeom>
          <a:noFill/>
          <a:ln>
            <a:noFill/>
          </a:ln>
        </p:spPr>
      </p:pic>
      <p:cxnSp>
        <p:nvCxnSpPr>
          <p:cNvPr id="41" name="Google Shape;41;p6"/>
          <p:cNvCxnSpPr/>
          <p:nvPr/>
        </p:nvCxnSpPr>
        <p:spPr>
          <a:xfrm>
            <a:off x="647463" y="5028081"/>
            <a:ext cx="7849500" cy="0"/>
          </a:xfrm>
          <a:prstGeom prst="straightConnector1">
            <a:avLst/>
          </a:prstGeom>
          <a:noFill/>
          <a:ln cap="flat" cmpd="sng" w="120650">
            <a:solidFill>
              <a:schemeClr val="accent1"/>
            </a:solidFill>
            <a:prstDash val="solid"/>
            <a:round/>
            <a:headEnd len="sm" w="sm" type="none"/>
            <a:tailEnd len="sm" w="sm" type="none"/>
          </a:ln>
        </p:spPr>
      </p:cxnSp>
      <p:sp>
        <p:nvSpPr>
          <p:cNvPr id="42" name="Google Shape;42;p6"/>
          <p:cNvSpPr txBox="1"/>
          <p:nvPr>
            <p:ph type="title"/>
          </p:nvPr>
        </p:nvSpPr>
        <p:spPr>
          <a:xfrm>
            <a:off x="521182" y="1942427"/>
            <a:ext cx="7953300" cy="2946300"/>
          </a:xfrm>
          <a:prstGeom prst="rect">
            <a:avLst/>
          </a:prstGeom>
          <a:noFill/>
          <a:ln>
            <a:noFill/>
          </a:ln>
        </p:spPr>
        <p:txBody>
          <a:bodyPr anchorCtr="0" anchor="b" bIns="45700" lIns="91425" spcFirstLastPara="1" rIns="91425" wrap="square" tIns="45700">
            <a:noAutofit/>
          </a:bodyPr>
          <a:lstStyle>
            <a:lvl1pPr lvl="0" rtl="0" algn="l">
              <a:lnSpc>
                <a:spcPct val="80000"/>
              </a:lnSpc>
              <a:spcBef>
                <a:spcPts val="0"/>
              </a:spcBef>
              <a:spcAft>
                <a:spcPts val="0"/>
              </a:spcAft>
              <a:buClr>
                <a:schemeClr val="dk2"/>
              </a:buClr>
              <a:buSzPts val="7400"/>
              <a:buFont typeface="Roboto"/>
              <a:buNone/>
              <a:defRPr b="1" i="0" sz="7400" cap="none">
                <a:solidFill>
                  <a:schemeClr val="dk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6"/>
          <p:cNvSpPr txBox="1"/>
          <p:nvPr>
            <p:ph idx="1" type="subTitle"/>
          </p:nvPr>
        </p:nvSpPr>
        <p:spPr>
          <a:xfrm>
            <a:off x="543460" y="5370780"/>
            <a:ext cx="7946400" cy="1110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2400"/>
              <a:buNone/>
              <a:defRPr i="0" sz="2400">
                <a:solidFill>
                  <a:srgbClr val="7F7F7F"/>
                </a:solidFill>
                <a:latin typeface="Roboto"/>
                <a:ea typeface="Roboto"/>
                <a:cs typeface="Roboto"/>
                <a:sym typeface="Roboto"/>
              </a:defRPr>
            </a:lvl1pPr>
            <a:lvl2pPr lvl="1" rtl="0" algn="ctr">
              <a:spcBef>
                <a:spcPts val="320"/>
              </a:spcBef>
              <a:spcAft>
                <a:spcPts val="0"/>
              </a:spcAft>
              <a:buSzPts val="1600"/>
              <a:buNone/>
              <a:defRPr>
                <a:solidFill>
                  <a:srgbClr val="888888"/>
                </a:solidFill>
              </a:defRPr>
            </a:lvl2pPr>
            <a:lvl3pPr lvl="2" rtl="0" algn="ctr">
              <a:spcBef>
                <a:spcPts val="280"/>
              </a:spcBef>
              <a:spcAft>
                <a:spcPts val="0"/>
              </a:spcAft>
              <a:buSzPts val="1400"/>
              <a:buNone/>
              <a:defRPr>
                <a:solidFill>
                  <a:srgbClr val="888888"/>
                </a:solidFill>
              </a:defRPr>
            </a:lvl3pPr>
            <a:lvl4pPr lvl="3" rtl="0" algn="ctr">
              <a:spcBef>
                <a:spcPts val="240"/>
              </a:spcBef>
              <a:spcAft>
                <a:spcPts val="0"/>
              </a:spcAft>
              <a:buSzPts val="1200"/>
              <a:buNone/>
              <a:defRPr>
                <a:solidFill>
                  <a:srgbClr val="888888"/>
                </a:solidFill>
              </a:defRPr>
            </a:lvl4pPr>
            <a:lvl5pPr lvl="4" rtl="0" algn="ctr">
              <a:spcBef>
                <a:spcPts val="200"/>
              </a:spcBef>
              <a:spcAft>
                <a:spcPts val="0"/>
              </a:spcAft>
              <a:buSzPts val="1000"/>
              <a:buNone/>
              <a:defRPr>
                <a:solidFill>
                  <a:srgbClr val="888888"/>
                </a:solidFill>
              </a:defRPr>
            </a:lvl5pPr>
            <a:lvl6pPr lvl="5" rtl="0" algn="ctr">
              <a:spcBef>
                <a:spcPts val="200"/>
              </a:spcBef>
              <a:spcAft>
                <a:spcPts val="0"/>
              </a:spcAft>
              <a:buSzPts val="1000"/>
              <a:buNone/>
              <a:defRPr>
                <a:solidFill>
                  <a:srgbClr val="888888"/>
                </a:solidFill>
              </a:defRPr>
            </a:lvl6pPr>
            <a:lvl7pPr lvl="6" rtl="0" algn="ctr">
              <a:spcBef>
                <a:spcPts val="200"/>
              </a:spcBef>
              <a:spcAft>
                <a:spcPts val="0"/>
              </a:spcAft>
              <a:buSzPts val="1000"/>
              <a:buNone/>
              <a:defRPr>
                <a:solidFill>
                  <a:srgbClr val="888888"/>
                </a:solidFill>
              </a:defRPr>
            </a:lvl7pPr>
            <a:lvl8pPr lvl="7" rtl="0" algn="ctr">
              <a:spcBef>
                <a:spcPts val="200"/>
              </a:spcBef>
              <a:spcAft>
                <a:spcPts val="0"/>
              </a:spcAft>
              <a:buSzPts val="1000"/>
              <a:buNone/>
              <a:defRPr>
                <a:solidFill>
                  <a:srgbClr val="888888"/>
                </a:solidFill>
              </a:defRPr>
            </a:lvl8pPr>
            <a:lvl9pPr lvl="8" rtl="0" algn="ctr">
              <a:spcBef>
                <a:spcPts val="200"/>
              </a:spcBef>
              <a:spcAft>
                <a:spcPts val="0"/>
              </a:spcAft>
              <a:buSzPts val="1000"/>
              <a:buNone/>
              <a:defRPr>
                <a:solidFill>
                  <a:srgbClr val="888888"/>
                </a:solidFill>
              </a:defRPr>
            </a:lvl9pPr>
          </a:lstStyle>
          <a:p/>
        </p:txBody>
      </p:sp>
      <p:sp>
        <p:nvSpPr>
          <p:cNvPr id="44" name="Google Shape;44;p6"/>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7F7F7F"/>
                </a:solidFill>
                <a:latin typeface="Roboto"/>
                <a:ea typeface="Roboto"/>
                <a:cs typeface="Roboto"/>
                <a:sym typeface="Roboto"/>
              </a:defRPr>
            </a:lvl1pPr>
            <a:lvl2pPr indent="0" lvl="1" marL="0" marR="0" rtl="0" algn="r">
              <a:spcBef>
                <a:spcPts val="0"/>
              </a:spcBef>
              <a:buNone/>
              <a:defRPr b="0" i="0" sz="800" u="none" cap="none" strike="noStrike">
                <a:solidFill>
                  <a:srgbClr val="7F7F7F"/>
                </a:solidFill>
                <a:latin typeface="Roboto"/>
                <a:ea typeface="Roboto"/>
                <a:cs typeface="Roboto"/>
                <a:sym typeface="Roboto"/>
              </a:defRPr>
            </a:lvl2pPr>
            <a:lvl3pPr indent="0" lvl="2" marL="0" marR="0" rtl="0" algn="r">
              <a:spcBef>
                <a:spcPts val="0"/>
              </a:spcBef>
              <a:buNone/>
              <a:defRPr b="0" i="0" sz="800" u="none" cap="none" strike="noStrike">
                <a:solidFill>
                  <a:srgbClr val="7F7F7F"/>
                </a:solidFill>
                <a:latin typeface="Roboto"/>
                <a:ea typeface="Roboto"/>
                <a:cs typeface="Roboto"/>
                <a:sym typeface="Roboto"/>
              </a:defRPr>
            </a:lvl3pPr>
            <a:lvl4pPr indent="0" lvl="3" marL="0" marR="0" rtl="0" algn="r">
              <a:spcBef>
                <a:spcPts val="0"/>
              </a:spcBef>
              <a:buNone/>
              <a:defRPr b="0" i="0" sz="800" u="none" cap="none" strike="noStrike">
                <a:solidFill>
                  <a:srgbClr val="7F7F7F"/>
                </a:solidFill>
                <a:latin typeface="Roboto"/>
                <a:ea typeface="Roboto"/>
                <a:cs typeface="Roboto"/>
                <a:sym typeface="Roboto"/>
              </a:defRPr>
            </a:lvl4pPr>
            <a:lvl5pPr indent="0" lvl="4" marL="0" marR="0" rtl="0" algn="r">
              <a:spcBef>
                <a:spcPts val="0"/>
              </a:spcBef>
              <a:buNone/>
              <a:defRPr b="0" i="0" sz="800" u="none" cap="none" strike="noStrike">
                <a:solidFill>
                  <a:srgbClr val="7F7F7F"/>
                </a:solidFill>
                <a:latin typeface="Roboto"/>
                <a:ea typeface="Roboto"/>
                <a:cs typeface="Roboto"/>
                <a:sym typeface="Roboto"/>
              </a:defRPr>
            </a:lvl5pPr>
            <a:lvl6pPr indent="0" lvl="5" marL="0" marR="0" rtl="0" algn="r">
              <a:spcBef>
                <a:spcPts val="0"/>
              </a:spcBef>
              <a:buNone/>
              <a:defRPr b="0" i="0" sz="800" u="none" cap="none" strike="noStrike">
                <a:solidFill>
                  <a:srgbClr val="7F7F7F"/>
                </a:solidFill>
                <a:latin typeface="Roboto"/>
                <a:ea typeface="Roboto"/>
                <a:cs typeface="Roboto"/>
                <a:sym typeface="Roboto"/>
              </a:defRPr>
            </a:lvl6pPr>
            <a:lvl7pPr indent="0" lvl="6" marL="0" marR="0" rtl="0" algn="r">
              <a:spcBef>
                <a:spcPts val="0"/>
              </a:spcBef>
              <a:buNone/>
              <a:defRPr b="0" i="0" sz="800" u="none" cap="none" strike="noStrike">
                <a:solidFill>
                  <a:srgbClr val="7F7F7F"/>
                </a:solidFill>
                <a:latin typeface="Roboto"/>
                <a:ea typeface="Roboto"/>
                <a:cs typeface="Roboto"/>
                <a:sym typeface="Roboto"/>
              </a:defRPr>
            </a:lvl7pPr>
            <a:lvl8pPr indent="0" lvl="7" marL="0" marR="0" rtl="0" algn="r">
              <a:spcBef>
                <a:spcPts val="0"/>
              </a:spcBef>
              <a:buNone/>
              <a:defRPr b="0" i="0" sz="800" u="none" cap="none" strike="noStrike">
                <a:solidFill>
                  <a:srgbClr val="7F7F7F"/>
                </a:solidFill>
                <a:latin typeface="Roboto"/>
                <a:ea typeface="Roboto"/>
                <a:cs typeface="Roboto"/>
                <a:sym typeface="Roboto"/>
              </a:defRPr>
            </a:lvl8pPr>
            <a:lvl9pPr indent="0" lvl="8" marL="0" marR="0" rtl="0" algn="r">
              <a:spcBef>
                <a:spcPts val="0"/>
              </a:spcBef>
              <a:buNone/>
              <a:defRPr b="0" i="0" sz="8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r>
              <a:rPr lang="en-US"/>
              <a:t>&lt;#&gt;</a:t>
            </a:r>
            <a:endParaRPr/>
          </a:p>
        </p:txBody>
      </p:sp>
      <p:sp>
        <p:nvSpPr>
          <p:cNvPr id="45" name="Google Shape;45;p6"/>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i="0" sz="800">
                <a:solidFill>
                  <a:srgbClr val="7F7F7F"/>
                </a:solidFill>
                <a:latin typeface="Roboto"/>
                <a:ea typeface="Roboto"/>
                <a:cs typeface="Roboto"/>
                <a:sym typeface="Robo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6"/>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i="0" sz="800">
                <a:solidFill>
                  <a:srgbClr val="7F7F7F"/>
                </a:solidFill>
                <a:latin typeface="Roboto"/>
                <a:ea typeface="Roboto"/>
                <a:cs typeface="Roboto"/>
                <a:sym typeface="Robo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showMasterSp="0" type="secHead">
  <p:cSld name="SECTION_HEADER">
    <p:bg>
      <p:bgPr>
        <a:solidFill>
          <a:schemeClr val="accent1"/>
        </a:solidFill>
      </p:bgPr>
    </p:bg>
    <p:spTree>
      <p:nvGrpSpPr>
        <p:cNvPr id="47" name="Shape 47"/>
        <p:cNvGrpSpPr/>
        <p:nvPr/>
      </p:nvGrpSpPr>
      <p:grpSpPr>
        <a:xfrm>
          <a:off x="0" y="0"/>
          <a:ext cx="0" cy="0"/>
          <a:chOff x="0" y="0"/>
          <a:chExt cx="0" cy="0"/>
        </a:xfrm>
      </p:grpSpPr>
      <p:pic>
        <p:nvPicPr>
          <p:cNvPr descr="background-01.png" id="48" name="Google Shape;48;p7"/>
          <p:cNvPicPr preferRelativeResize="0"/>
          <p:nvPr/>
        </p:nvPicPr>
        <p:blipFill rotWithShape="1">
          <a:blip r:embed="rId2">
            <a:alphaModFix/>
          </a:blip>
          <a:srcRect b="0" l="0" r="0" t="0"/>
          <a:stretch/>
        </p:blipFill>
        <p:spPr>
          <a:xfrm>
            <a:off x="0" y="0"/>
            <a:ext cx="9144000" cy="6858000"/>
          </a:xfrm>
          <a:prstGeom prst="rect">
            <a:avLst/>
          </a:prstGeom>
          <a:noFill/>
          <a:ln>
            <a:noFill/>
          </a:ln>
        </p:spPr>
      </p:pic>
      <p:cxnSp>
        <p:nvCxnSpPr>
          <p:cNvPr id="49" name="Google Shape;49;p7"/>
          <p:cNvCxnSpPr/>
          <p:nvPr/>
        </p:nvCxnSpPr>
        <p:spPr>
          <a:xfrm>
            <a:off x="647463" y="1743014"/>
            <a:ext cx="7849500" cy="0"/>
          </a:xfrm>
          <a:prstGeom prst="straightConnector1">
            <a:avLst/>
          </a:prstGeom>
          <a:noFill/>
          <a:ln cap="flat" cmpd="sng" w="120650">
            <a:solidFill>
              <a:schemeClr val="lt1"/>
            </a:solidFill>
            <a:prstDash val="solid"/>
            <a:round/>
            <a:headEnd len="sm" w="sm" type="none"/>
            <a:tailEnd len="sm" w="sm" type="none"/>
          </a:ln>
        </p:spPr>
      </p:cxnSp>
      <p:sp>
        <p:nvSpPr>
          <p:cNvPr id="50" name="Google Shape;50;p7"/>
          <p:cNvSpPr txBox="1"/>
          <p:nvPr>
            <p:ph type="title"/>
          </p:nvPr>
        </p:nvSpPr>
        <p:spPr>
          <a:xfrm>
            <a:off x="508355" y="2037014"/>
            <a:ext cx="7987800" cy="4275300"/>
          </a:xfrm>
          <a:prstGeom prst="rect">
            <a:avLst/>
          </a:prstGeom>
          <a:noFill/>
          <a:ln>
            <a:noFill/>
          </a:ln>
        </p:spPr>
        <p:txBody>
          <a:bodyPr anchorCtr="0" anchor="t" bIns="45700" lIns="91425" spcFirstLastPara="1" rIns="91425" wrap="square" tIns="45700">
            <a:noAutofit/>
          </a:bodyPr>
          <a:lstStyle>
            <a:lvl1pPr lvl="0" rtl="0" algn="l">
              <a:lnSpc>
                <a:spcPct val="84000"/>
              </a:lnSpc>
              <a:spcBef>
                <a:spcPts val="0"/>
              </a:spcBef>
              <a:spcAft>
                <a:spcPts val="0"/>
              </a:spcAft>
              <a:buClr>
                <a:schemeClr val="dk2"/>
              </a:buClr>
              <a:buSzPts val="7000"/>
              <a:buFont typeface="Roboto"/>
              <a:buNone/>
              <a:defRPr b="1" i="0" sz="7000" cap="none">
                <a:solidFill>
                  <a:schemeClr val="dk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7"/>
          <p:cNvSpPr txBox="1"/>
          <p:nvPr>
            <p:ph idx="1" type="body"/>
          </p:nvPr>
        </p:nvSpPr>
        <p:spPr>
          <a:xfrm>
            <a:off x="536575" y="777855"/>
            <a:ext cx="7959600" cy="6825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1200"/>
              </a:spcBef>
              <a:spcAft>
                <a:spcPts val="0"/>
              </a:spcAft>
              <a:buSzPts val="2400"/>
              <a:buNone/>
              <a:defRPr i="0" sz="2400">
                <a:solidFill>
                  <a:srgbClr val="7F7F7F"/>
                </a:solidFill>
                <a:latin typeface="Roboto"/>
                <a:ea typeface="Roboto"/>
                <a:cs typeface="Roboto"/>
                <a:sym typeface="Roboto"/>
              </a:defRPr>
            </a:lvl1pPr>
            <a:lvl2pPr indent="-228600" lvl="1" marL="914400" rtl="0" algn="l">
              <a:spcBef>
                <a:spcPts val="360"/>
              </a:spcBef>
              <a:spcAft>
                <a:spcPts val="0"/>
              </a:spcAft>
              <a:buSzPts val="1800"/>
              <a:buNone/>
              <a:defRPr sz="1800">
                <a:solidFill>
                  <a:srgbClr val="888888"/>
                </a:solidFill>
              </a:defRPr>
            </a:lvl2pPr>
            <a:lvl3pPr indent="-228600" lvl="2" marL="1371600" rtl="0" algn="l">
              <a:spcBef>
                <a:spcPts val="320"/>
              </a:spcBef>
              <a:spcAft>
                <a:spcPts val="0"/>
              </a:spcAft>
              <a:buSzPts val="1600"/>
              <a:buNone/>
              <a:defRPr sz="1600">
                <a:solidFill>
                  <a:srgbClr val="888888"/>
                </a:solidFill>
              </a:defRPr>
            </a:lvl3pPr>
            <a:lvl4pPr indent="-228600" lvl="3" marL="1828800" rtl="0" algn="l">
              <a:spcBef>
                <a:spcPts val="280"/>
              </a:spcBef>
              <a:spcAft>
                <a:spcPts val="0"/>
              </a:spcAft>
              <a:buSzPts val="1400"/>
              <a:buNone/>
              <a:defRPr sz="1400">
                <a:solidFill>
                  <a:srgbClr val="888888"/>
                </a:solidFill>
              </a:defRPr>
            </a:lvl4pPr>
            <a:lvl5pPr indent="-228600" lvl="4" marL="2286000" rtl="0" algn="l">
              <a:spcBef>
                <a:spcPts val="280"/>
              </a:spcBef>
              <a:spcAft>
                <a:spcPts val="0"/>
              </a:spcAft>
              <a:buSzPts val="1400"/>
              <a:buNone/>
              <a:defRPr sz="1400">
                <a:solidFill>
                  <a:srgbClr val="888888"/>
                </a:solidFill>
              </a:defRPr>
            </a:lvl5pPr>
            <a:lvl6pPr indent="-228600" lvl="5" marL="2743200" rtl="0" algn="l">
              <a:spcBef>
                <a:spcPts val="280"/>
              </a:spcBef>
              <a:spcAft>
                <a:spcPts val="0"/>
              </a:spcAft>
              <a:buSzPts val="1400"/>
              <a:buNone/>
              <a:defRPr sz="1400">
                <a:solidFill>
                  <a:srgbClr val="888888"/>
                </a:solidFill>
              </a:defRPr>
            </a:lvl6pPr>
            <a:lvl7pPr indent="-228600" lvl="6" marL="3200400" rtl="0" algn="l">
              <a:spcBef>
                <a:spcPts val="280"/>
              </a:spcBef>
              <a:spcAft>
                <a:spcPts val="0"/>
              </a:spcAft>
              <a:buSzPts val="1400"/>
              <a:buNone/>
              <a:defRPr sz="1400">
                <a:solidFill>
                  <a:srgbClr val="888888"/>
                </a:solidFill>
              </a:defRPr>
            </a:lvl7pPr>
            <a:lvl8pPr indent="-228600" lvl="7" marL="3657600" rtl="0" algn="l">
              <a:spcBef>
                <a:spcPts val="280"/>
              </a:spcBef>
              <a:spcAft>
                <a:spcPts val="0"/>
              </a:spcAft>
              <a:buSzPts val="1400"/>
              <a:buNone/>
              <a:defRPr sz="1400">
                <a:solidFill>
                  <a:srgbClr val="888888"/>
                </a:solidFill>
              </a:defRPr>
            </a:lvl8pPr>
            <a:lvl9pPr indent="-228600" lvl="8" marL="4114800" rtl="0" algn="l">
              <a:spcBef>
                <a:spcPts val="280"/>
              </a:spcBef>
              <a:spcAft>
                <a:spcPts val="0"/>
              </a:spcAft>
              <a:buSzPts val="1400"/>
              <a:buNone/>
              <a:defRPr sz="1400">
                <a:solidFill>
                  <a:srgbClr val="888888"/>
                </a:solidFill>
              </a:defRPr>
            </a:lvl9pPr>
          </a:lstStyle>
          <a:p/>
        </p:txBody>
      </p:sp>
      <p:sp>
        <p:nvSpPr>
          <p:cNvPr id="52" name="Google Shape;52;p7"/>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7F7F7F"/>
                </a:solidFill>
                <a:latin typeface="Roboto"/>
                <a:ea typeface="Roboto"/>
                <a:cs typeface="Roboto"/>
                <a:sym typeface="Roboto"/>
              </a:defRPr>
            </a:lvl1pPr>
            <a:lvl2pPr indent="0" lvl="1" marL="0" marR="0" rtl="0" algn="r">
              <a:spcBef>
                <a:spcPts val="0"/>
              </a:spcBef>
              <a:buNone/>
              <a:defRPr b="0" i="0" sz="800" u="none" cap="none" strike="noStrike">
                <a:solidFill>
                  <a:srgbClr val="7F7F7F"/>
                </a:solidFill>
                <a:latin typeface="Roboto"/>
                <a:ea typeface="Roboto"/>
                <a:cs typeface="Roboto"/>
                <a:sym typeface="Roboto"/>
              </a:defRPr>
            </a:lvl2pPr>
            <a:lvl3pPr indent="0" lvl="2" marL="0" marR="0" rtl="0" algn="r">
              <a:spcBef>
                <a:spcPts val="0"/>
              </a:spcBef>
              <a:buNone/>
              <a:defRPr b="0" i="0" sz="800" u="none" cap="none" strike="noStrike">
                <a:solidFill>
                  <a:srgbClr val="7F7F7F"/>
                </a:solidFill>
                <a:latin typeface="Roboto"/>
                <a:ea typeface="Roboto"/>
                <a:cs typeface="Roboto"/>
                <a:sym typeface="Roboto"/>
              </a:defRPr>
            </a:lvl3pPr>
            <a:lvl4pPr indent="0" lvl="3" marL="0" marR="0" rtl="0" algn="r">
              <a:spcBef>
                <a:spcPts val="0"/>
              </a:spcBef>
              <a:buNone/>
              <a:defRPr b="0" i="0" sz="800" u="none" cap="none" strike="noStrike">
                <a:solidFill>
                  <a:srgbClr val="7F7F7F"/>
                </a:solidFill>
                <a:latin typeface="Roboto"/>
                <a:ea typeface="Roboto"/>
                <a:cs typeface="Roboto"/>
                <a:sym typeface="Roboto"/>
              </a:defRPr>
            </a:lvl4pPr>
            <a:lvl5pPr indent="0" lvl="4" marL="0" marR="0" rtl="0" algn="r">
              <a:spcBef>
                <a:spcPts val="0"/>
              </a:spcBef>
              <a:buNone/>
              <a:defRPr b="0" i="0" sz="800" u="none" cap="none" strike="noStrike">
                <a:solidFill>
                  <a:srgbClr val="7F7F7F"/>
                </a:solidFill>
                <a:latin typeface="Roboto"/>
                <a:ea typeface="Roboto"/>
                <a:cs typeface="Roboto"/>
                <a:sym typeface="Roboto"/>
              </a:defRPr>
            </a:lvl5pPr>
            <a:lvl6pPr indent="0" lvl="5" marL="0" marR="0" rtl="0" algn="r">
              <a:spcBef>
                <a:spcPts val="0"/>
              </a:spcBef>
              <a:buNone/>
              <a:defRPr b="0" i="0" sz="800" u="none" cap="none" strike="noStrike">
                <a:solidFill>
                  <a:srgbClr val="7F7F7F"/>
                </a:solidFill>
                <a:latin typeface="Roboto"/>
                <a:ea typeface="Roboto"/>
                <a:cs typeface="Roboto"/>
                <a:sym typeface="Roboto"/>
              </a:defRPr>
            </a:lvl6pPr>
            <a:lvl7pPr indent="0" lvl="6" marL="0" marR="0" rtl="0" algn="r">
              <a:spcBef>
                <a:spcPts val="0"/>
              </a:spcBef>
              <a:buNone/>
              <a:defRPr b="0" i="0" sz="800" u="none" cap="none" strike="noStrike">
                <a:solidFill>
                  <a:srgbClr val="7F7F7F"/>
                </a:solidFill>
                <a:latin typeface="Roboto"/>
                <a:ea typeface="Roboto"/>
                <a:cs typeface="Roboto"/>
                <a:sym typeface="Roboto"/>
              </a:defRPr>
            </a:lvl7pPr>
            <a:lvl8pPr indent="0" lvl="7" marL="0" marR="0" rtl="0" algn="r">
              <a:spcBef>
                <a:spcPts val="0"/>
              </a:spcBef>
              <a:buNone/>
              <a:defRPr b="0" i="0" sz="800" u="none" cap="none" strike="noStrike">
                <a:solidFill>
                  <a:srgbClr val="7F7F7F"/>
                </a:solidFill>
                <a:latin typeface="Roboto"/>
                <a:ea typeface="Roboto"/>
                <a:cs typeface="Roboto"/>
                <a:sym typeface="Roboto"/>
              </a:defRPr>
            </a:lvl8pPr>
            <a:lvl9pPr indent="0" lvl="8" marL="0" marR="0" rtl="0" algn="r">
              <a:spcBef>
                <a:spcPts val="0"/>
              </a:spcBef>
              <a:buNone/>
              <a:defRPr b="0" i="0" sz="8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r>
              <a:rPr lang="en-US"/>
              <a:t>&lt;#&gt;</a:t>
            </a:r>
            <a:endParaRPr/>
          </a:p>
        </p:txBody>
      </p:sp>
      <p:sp>
        <p:nvSpPr>
          <p:cNvPr id="53" name="Google Shape;53;p7"/>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i="0" sz="800">
                <a:solidFill>
                  <a:srgbClr val="7F7F7F"/>
                </a:solidFill>
                <a:latin typeface="Roboto"/>
                <a:ea typeface="Roboto"/>
                <a:cs typeface="Roboto"/>
                <a:sym typeface="Robo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7"/>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i="0" sz="800">
                <a:solidFill>
                  <a:srgbClr val="7F7F7F"/>
                </a:solidFill>
                <a:latin typeface="Roboto"/>
                <a:ea typeface="Roboto"/>
                <a:cs typeface="Roboto"/>
                <a:sym typeface="Robo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55" name="Shape 55"/>
        <p:cNvGrpSpPr/>
        <p:nvPr/>
      </p:nvGrpSpPr>
      <p:grpSpPr>
        <a:xfrm>
          <a:off x="0" y="0"/>
          <a:ext cx="0" cy="0"/>
          <a:chOff x="0" y="0"/>
          <a:chExt cx="0" cy="0"/>
        </a:xfrm>
      </p:grpSpPr>
      <p:sp>
        <p:nvSpPr>
          <p:cNvPr id="56" name="Google Shape;56;p8"/>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8"/>
          <p:cNvSpPr txBox="1"/>
          <p:nvPr>
            <p:ph idx="1" type="body"/>
          </p:nvPr>
        </p:nvSpPr>
        <p:spPr>
          <a:xfrm>
            <a:off x="536576" y="1819275"/>
            <a:ext cx="3830700" cy="42927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58" name="Google Shape;58;p8"/>
          <p:cNvSpPr txBox="1"/>
          <p:nvPr>
            <p:ph idx="2" type="body"/>
          </p:nvPr>
        </p:nvSpPr>
        <p:spPr>
          <a:xfrm>
            <a:off x="4665712" y="1819275"/>
            <a:ext cx="3830700" cy="42927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59" name="Google Shape;59;p8"/>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8"/>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8"/>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62" name="Shape 62"/>
        <p:cNvGrpSpPr/>
        <p:nvPr/>
      </p:nvGrpSpPr>
      <p:grpSpPr>
        <a:xfrm>
          <a:off x="0" y="0"/>
          <a:ext cx="0" cy="0"/>
          <a:chOff x="0" y="0"/>
          <a:chExt cx="0" cy="0"/>
        </a:xfrm>
      </p:grpSpPr>
      <p:sp>
        <p:nvSpPr>
          <p:cNvPr id="63" name="Google Shape;63;p9"/>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9"/>
          <p:cNvSpPr txBox="1"/>
          <p:nvPr>
            <p:ph idx="1" type="body"/>
          </p:nvPr>
        </p:nvSpPr>
        <p:spPr>
          <a:xfrm>
            <a:off x="536575" y="1819275"/>
            <a:ext cx="3829800" cy="468300"/>
          </a:xfrm>
          <a:prstGeom prst="rect">
            <a:avLst/>
          </a:prstGeom>
          <a:noFill/>
          <a:ln>
            <a:noFill/>
          </a:ln>
        </p:spPr>
        <p:txBody>
          <a:bodyPr anchorCtr="0" anchor="b" bIns="45700" lIns="91425" spcFirstLastPara="1" rIns="91425" wrap="square" tIns="45700">
            <a:noAutofit/>
          </a:bodyPr>
          <a:lstStyle>
            <a:lvl1pPr indent="-228600" lvl="0" marL="457200" rtl="0" algn="l">
              <a:lnSpc>
                <a:spcPct val="70000"/>
              </a:lnSpc>
              <a:spcBef>
                <a:spcPts val="1200"/>
              </a:spcBef>
              <a:spcAft>
                <a:spcPts val="0"/>
              </a:spcAft>
              <a:buSzPts val="2000"/>
              <a:buNone/>
              <a:defRPr i="0" sz="2000" cap="none">
                <a:solidFill>
                  <a:srgbClr val="3A8771"/>
                </a:solidFill>
                <a:latin typeface="Roboto"/>
                <a:ea typeface="Roboto"/>
                <a:cs typeface="Roboto"/>
                <a:sym typeface="Roboto"/>
              </a:defRPr>
            </a:lvl1pPr>
            <a:lvl2pPr indent="-228600" lvl="1" marL="914400" rtl="0" algn="l">
              <a:spcBef>
                <a:spcPts val="400"/>
              </a:spcBef>
              <a:spcAft>
                <a:spcPts val="0"/>
              </a:spcAft>
              <a:buSzPts val="2000"/>
              <a:buNone/>
              <a:defRPr b="1" sz="2000">
                <a:latin typeface="Roboto"/>
                <a:ea typeface="Roboto"/>
                <a:cs typeface="Roboto"/>
                <a:sym typeface="Roboto"/>
              </a:defRPr>
            </a:lvl2pPr>
            <a:lvl3pPr indent="-228600" lvl="2" marL="1371600" rtl="0" algn="l">
              <a:spcBef>
                <a:spcPts val="360"/>
              </a:spcBef>
              <a:spcAft>
                <a:spcPts val="0"/>
              </a:spcAft>
              <a:buSzPts val="1800"/>
              <a:buNone/>
              <a:defRPr b="1" sz="1800">
                <a:latin typeface="Roboto"/>
                <a:ea typeface="Roboto"/>
                <a:cs typeface="Roboto"/>
                <a:sym typeface="Roboto"/>
              </a:defRPr>
            </a:lvl3pPr>
            <a:lvl4pPr indent="-228600" lvl="3" marL="1828800" rtl="0" algn="l">
              <a:spcBef>
                <a:spcPts val="320"/>
              </a:spcBef>
              <a:spcAft>
                <a:spcPts val="0"/>
              </a:spcAft>
              <a:buSzPts val="1600"/>
              <a:buNone/>
              <a:defRPr b="1" sz="1600">
                <a:latin typeface="Roboto"/>
                <a:ea typeface="Roboto"/>
                <a:cs typeface="Roboto"/>
                <a:sym typeface="Roboto"/>
              </a:defRPr>
            </a:lvl4pPr>
            <a:lvl5pPr indent="-228600" lvl="4" marL="2286000" rtl="0" algn="l">
              <a:spcBef>
                <a:spcPts val="320"/>
              </a:spcBef>
              <a:spcAft>
                <a:spcPts val="0"/>
              </a:spcAft>
              <a:buSzPts val="1600"/>
              <a:buNone/>
              <a:defRPr b="1" sz="1600">
                <a:latin typeface="Roboto"/>
                <a:ea typeface="Roboto"/>
                <a:cs typeface="Roboto"/>
                <a:sym typeface="Roboto"/>
              </a:defRPr>
            </a:lvl5pPr>
            <a:lvl6pPr indent="-228600" lvl="5" marL="2743200" rtl="0" algn="l">
              <a:spcBef>
                <a:spcPts val="320"/>
              </a:spcBef>
              <a:spcAft>
                <a:spcPts val="0"/>
              </a:spcAft>
              <a:buSzPts val="1600"/>
              <a:buNone/>
              <a:defRPr b="1" sz="1600">
                <a:latin typeface="Roboto"/>
                <a:ea typeface="Roboto"/>
                <a:cs typeface="Roboto"/>
                <a:sym typeface="Roboto"/>
              </a:defRPr>
            </a:lvl6pPr>
            <a:lvl7pPr indent="-228600" lvl="6" marL="3200400" rtl="0" algn="l">
              <a:spcBef>
                <a:spcPts val="320"/>
              </a:spcBef>
              <a:spcAft>
                <a:spcPts val="0"/>
              </a:spcAft>
              <a:buSzPts val="1600"/>
              <a:buNone/>
              <a:defRPr b="1" sz="1600">
                <a:latin typeface="Roboto"/>
                <a:ea typeface="Roboto"/>
                <a:cs typeface="Roboto"/>
                <a:sym typeface="Roboto"/>
              </a:defRPr>
            </a:lvl7pPr>
            <a:lvl8pPr indent="-228600" lvl="7" marL="3657600" rtl="0" algn="l">
              <a:spcBef>
                <a:spcPts val="320"/>
              </a:spcBef>
              <a:spcAft>
                <a:spcPts val="0"/>
              </a:spcAft>
              <a:buSzPts val="1600"/>
              <a:buNone/>
              <a:defRPr b="1" sz="1600">
                <a:latin typeface="Roboto"/>
                <a:ea typeface="Roboto"/>
                <a:cs typeface="Roboto"/>
                <a:sym typeface="Roboto"/>
              </a:defRPr>
            </a:lvl8pPr>
            <a:lvl9pPr indent="-228600" lvl="8" marL="4114800" rtl="0" algn="l">
              <a:spcBef>
                <a:spcPts val="320"/>
              </a:spcBef>
              <a:spcAft>
                <a:spcPts val="0"/>
              </a:spcAft>
              <a:buSzPts val="1600"/>
              <a:buNone/>
              <a:defRPr b="1" sz="1600">
                <a:latin typeface="Roboto"/>
                <a:ea typeface="Roboto"/>
                <a:cs typeface="Roboto"/>
                <a:sym typeface="Roboto"/>
              </a:defRPr>
            </a:lvl9pPr>
          </a:lstStyle>
          <a:p/>
        </p:txBody>
      </p:sp>
      <p:sp>
        <p:nvSpPr>
          <p:cNvPr id="65" name="Google Shape;65;p9"/>
          <p:cNvSpPr txBox="1"/>
          <p:nvPr>
            <p:ph idx="2" type="body"/>
          </p:nvPr>
        </p:nvSpPr>
        <p:spPr>
          <a:xfrm>
            <a:off x="536576" y="2352524"/>
            <a:ext cx="3830700" cy="37593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6" name="Google Shape;66;p9"/>
          <p:cNvSpPr txBox="1"/>
          <p:nvPr>
            <p:ph idx="3" type="body"/>
          </p:nvPr>
        </p:nvSpPr>
        <p:spPr>
          <a:xfrm>
            <a:off x="4665711" y="1819275"/>
            <a:ext cx="3829800" cy="468300"/>
          </a:xfrm>
          <a:prstGeom prst="rect">
            <a:avLst/>
          </a:prstGeom>
          <a:noFill/>
          <a:ln>
            <a:noFill/>
          </a:ln>
        </p:spPr>
        <p:txBody>
          <a:bodyPr anchorCtr="0" anchor="b" bIns="45700" lIns="91425" spcFirstLastPara="1" rIns="91425" wrap="square" tIns="45700">
            <a:noAutofit/>
          </a:bodyPr>
          <a:lstStyle>
            <a:lvl1pPr indent="-228600" lvl="0" marL="457200" rtl="0" algn="l">
              <a:lnSpc>
                <a:spcPct val="70000"/>
              </a:lnSpc>
              <a:spcBef>
                <a:spcPts val="1200"/>
              </a:spcBef>
              <a:spcAft>
                <a:spcPts val="0"/>
              </a:spcAft>
              <a:buSzPts val="2000"/>
              <a:buNone/>
              <a:defRPr i="0" sz="2000" cap="none">
                <a:solidFill>
                  <a:srgbClr val="3A8771"/>
                </a:solidFill>
                <a:latin typeface="Roboto"/>
                <a:ea typeface="Roboto"/>
                <a:cs typeface="Roboto"/>
                <a:sym typeface="Roboto"/>
              </a:defRPr>
            </a:lvl1pPr>
            <a:lvl2pPr indent="-228600" lvl="1" marL="914400" rtl="0" algn="l">
              <a:spcBef>
                <a:spcPts val="400"/>
              </a:spcBef>
              <a:spcAft>
                <a:spcPts val="0"/>
              </a:spcAft>
              <a:buSzPts val="2000"/>
              <a:buNone/>
              <a:defRPr b="1" sz="2000">
                <a:latin typeface="Roboto"/>
                <a:ea typeface="Roboto"/>
                <a:cs typeface="Roboto"/>
                <a:sym typeface="Roboto"/>
              </a:defRPr>
            </a:lvl2pPr>
            <a:lvl3pPr indent="-228600" lvl="2" marL="1371600" rtl="0" algn="l">
              <a:spcBef>
                <a:spcPts val="360"/>
              </a:spcBef>
              <a:spcAft>
                <a:spcPts val="0"/>
              </a:spcAft>
              <a:buSzPts val="1800"/>
              <a:buNone/>
              <a:defRPr b="1" sz="1800">
                <a:latin typeface="Roboto"/>
                <a:ea typeface="Roboto"/>
                <a:cs typeface="Roboto"/>
                <a:sym typeface="Roboto"/>
              </a:defRPr>
            </a:lvl3pPr>
            <a:lvl4pPr indent="-228600" lvl="3" marL="1828800" rtl="0" algn="l">
              <a:spcBef>
                <a:spcPts val="320"/>
              </a:spcBef>
              <a:spcAft>
                <a:spcPts val="0"/>
              </a:spcAft>
              <a:buSzPts val="1600"/>
              <a:buNone/>
              <a:defRPr b="1" sz="1600">
                <a:latin typeface="Roboto"/>
                <a:ea typeface="Roboto"/>
                <a:cs typeface="Roboto"/>
                <a:sym typeface="Roboto"/>
              </a:defRPr>
            </a:lvl4pPr>
            <a:lvl5pPr indent="-228600" lvl="4" marL="2286000" rtl="0" algn="l">
              <a:spcBef>
                <a:spcPts val="320"/>
              </a:spcBef>
              <a:spcAft>
                <a:spcPts val="0"/>
              </a:spcAft>
              <a:buSzPts val="1600"/>
              <a:buNone/>
              <a:defRPr b="1" sz="1600">
                <a:latin typeface="Roboto"/>
                <a:ea typeface="Roboto"/>
                <a:cs typeface="Roboto"/>
                <a:sym typeface="Roboto"/>
              </a:defRPr>
            </a:lvl5pPr>
            <a:lvl6pPr indent="-228600" lvl="5" marL="2743200" rtl="0" algn="l">
              <a:spcBef>
                <a:spcPts val="320"/>
              </a:spcBef>
              <a:spcAft>
                <a:spcPts val="0"/>
              </a:spcAft>
              <a:buSzPts val="1600"/>
              <a:buNone/>
              <a:defRPr b="1" sz="1600">
                <a:latin typeface="Roboto"/>
                <a:ea typeface="Roboto"/>
                <a:cs typeface="Roboto"/>
                <a:sym typeface="Roboto"/>
              </a:defRPr>
            </a:lvl6pPr>
            <a:lvl7pPr indent="-228600" lvl="6" marL="3200400" rtl="0" algn="l">
              <a:spcBef>
                <a:spcPts val="320"/>
              </a:spcBef>
              <a:spcAft>
                <a:spcPts val="0"/>
              </a:spcAft>
              <a:buSzPts val="1600"/>
              <a:buNone/>
              <a:defRPr b="1" sz="1600">
                <a:latin typeface="Roboto"/>
                <a:ea typeface="Roboto"/>
                <a:cs typeface="Roboto"/>
                <a:sym typeface="Roboto"/>
              </a:defRPr>
            </a:lvl7pPr>
            <a:lvl8pPr indent="-228600" lvl="7" marL="3657600" rtl="0" algn="l">
              <a:spcBef>
                <a:spcPts val="320"/>
              </a:spcBef>
              <a:spcAft>
                <a:spcPts val="0"/>
              </a:spcAft>
              <a:buSzPts val="1600"/>
              <a:buNone/>
              <a:defRPr b="1" sz="1600">
                <a:latin typeface="Roboto"/>
                <a:ea typeface="Roboto"/>
                <a:cs typeface="Roboto"/>
                <a:sym typeface="Roboto"/>
              </a:defRPr>
            </a:lvl8pPr>
            <a:lvl9pPr indent="-228600" lvl="8" marL="4114800" rtl="0" algn="l">
              <a:spcBef>
                <a:spcPts val="320"/>
              </a:spcBef>
              <a:spcAft>
                <a:spcPts val="0"/>
              </a:spcAft>
              <a:buSzPts val="1600"/>
              <a:buNone/>
              <a:defRPr b="1" sz="1600">
                <a:latin typeface="Roboto"/>
                <a:ea typeface="Roboto"/>
                <a:cs typeface="Roboto"/>
                <a:sym typeface="Roboto"/>
              </a:defRPr>
            </a:lvl9pPr>
          </a:lstStyle>
          <a:p/>
        </p:txBody>
      </p:sp>
      <p:sp>
        <p:nvSpPr>
          <p:cNvPr id="67" name="Google Shape;67;p9"/>
          <p:cNvSpPr txBox="1"/>
          <p:nvPr>
            <p:ph idx="4" type="body"/>
          </p:nvPr>
        </p:nvSpPr>
        <p:spPr>
          <a:xfrm>
            <a:off x="4665712" y="2352524"/>
            <a:ext cx="3830700" cy="3759300"/>
          </a:xfrm>
          <a:prstGeom prst="rect">
            <a:avLst/>
          </a:prstGeom>
          <a:noFill/>
          <a:ln>
            <a:noFill/>
          </a:ln>
        </p:spPr>
        <p:txBody>
          <a:bodyPr anchorCtr="0" anchor="t" bIns="45700" lIns="91425" spcFirstLastPara="1" rIns="91425" wrap="square" tIns="45700">
            <a:noAutofit/>
          </a:bodyPr>
          <a:lstStyle>
            <a:lvl1pPr indent="-342900" lvl="0" marL="457200" rtl="0" algn="l">
              <a:spcBef>
                <a:spcPts val="120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8" name="Google Shape;68;p9"/>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9"/>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9"/>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0"/>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0"/>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0"/>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r>
              <a:rPr lang="en-US"/>
              <a:t>&lt;#&gt;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background-01.png" id="10" name="Google Shape;10;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 name="Google Shape;11;p1"/>
          <p:cNvSpPr txBox="1"/>
          <p:nvPr>
            <p:ph idx="10" type="dt"/>
          </p:nvPr>
        </p:nvSpPr>
        <p:spPr>
          <a:xfrm>
            <a:off x="536575" y="6492746"/>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7F7F7F"/>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2" name="Google Shape;12;p1"/>
          <p:cNvSpPr txBox="1"/>
          <p:nvPr>
            <p:ph idx="11" type="ftr"/>
          </p:nvPr>
        </p:nvSpPr>
        <p:spPr>
          <a:xfrm>
            <a:off x="3124200" y="6492746"/>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800" u="none" cap="none" strike="noStrike">
                <a:solidFill>
                  <a:srgbClr val="7F7F7F"/>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3" name="Google Shape;13;p1"/>
          <p:cNvSpPr txBox="1"/>
          <p:nvPr>
            <p:ph idx="12" type="sldNum"/>
          </p:nvPr>
        </p:nvSpPr>
        <p:spPr>
          <a:xfrm>
            <a:off x="6455837" y="6492746"/>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7F7F7F"/>
                </a:solidFill>
                <a:latin typeface="Roboto"/>
                <a:ea typeface="Roboto"/>
                <a:cs typeface="Roboto"/>
                <a:sym typeface="Roboto"/>
              </a:defRPr>
            </a:lvl1pPr>
            <a:lvl2pPr indent="0" lvl="1" marL="0" marR="0" rtl="0" algn="r">
              <a:spcBef>
                <a:spcPts val="0"/>
              </a:spcBef>
              <a:buNone/>
              <a:defRPr b="0" i="0" sz="800" u="none" cap="none" strike="noStrike">
                <a:solidFill>
                  <a:srgbClr val="7F7F7F"/>
                </a:solidFill>
                <a:latin typeface="Roboto"/>
                <a:ea typeface="Roboto"/>
                <a:cs typeface="Roboto"/>
                <a:sym typeface="Roboto"/>
              </a:defRPr>
            </a:lvl2pPr>
            <a:lvl3pPr indent="0" lvl="2" marL="0" marR="0" rtl="0" algn="r">
              <a:spcBef>
                <a:spcPts val="0"/>
              </a:spcBef>
              <a:buNone/>
              <a:defRPr b="0" i="0" sz="800" u="none" cap="none" strike="noStrike">
                <a:solidFill>
                  <a:srgbClr val="7F7F7F"/>
                </a:solidFill>
                <a:latin typeface="Roboto"/>
                <a:ea typeface="Roboto"/>
                <a:cs typeface="Roboto"/>
                <a:sym typeface="Roboto"/>
              </a:defRPr>
            </a:lvl3pPr>
            <a:lvl4pPr indent="0" lvl="3" marL="0" marR="0" rtl="0" algn="r">
              <a:spcBef>
                <a:spcPts val="0"/>
              </a:spcBef>
              <a:buNone/>
              <a:defRPr b="0" i="0" sz="800" u="none" cap="none" strike="noStrike">
                <a:solidFill>
                  <a:srgbClr val="7F7F7F"/>
                </a:solidFill>
                <a:latin typeface="Roboto"/>
                <a:ea typeface="Roboto"/>
                <a:cs typeface="Roboto"/>
                <a:sym typeface="Roboto"/>
              </a:defRPr>
            </a:lvl4pPr>
            <a:lvl5pPr indent="0" lvl="4" marL="0" marR="0" rtl="0" algn="r">
              <a:spcBef>
                <a:spcPts val="0"/>
              </a:spcBef>
              <a:buNone/>
              <a:defRPr b="0" i="0" sz="800" u="none" cap="none" strike="noStrike">
                <a:solidFill>
                  <a:srgbClr val="7F7F7F"/>
                </a:solidFill>
                <a:latin typeface="Roboto"/>
                <a:ea typeface="Roboto"/>
                <a:cs typeface="Roboto"/>
                <a:sym typeface="Roboto"/>
              </a:defRPr>
            </a:lvl5pPr>
            <a:lvl6pPr indent="0" lvl="5" marL="0" marR="0" rtl="0" algn="r">
              <a:spcBef>
                <a:spcPts val="0"/>
              </a:spcBef>
              <a:buNone/>
              <a:defRPr b="0" i="0" sz="800" u="none" cap="none" strike="noStrike">
                <a:solidFill>
                  <a:srgbClr val="7F7F7F"/>
                </a:solidFill>
                <a:latin typeface="Roboto"/>
                <a:ea typeface="Roboto"/>
                <a:cs typeface="Roboto"/>
                <a:sym typeface="Roboto"/>
              </a:defRPr>
            </a:lvl6pPr>
            <a:lvl7pPr indent="0" lvl="6" marL="0" marR="0" rtl="0" algn="r">
              <a:spcBef>
                <a:spcPts val="0"/>
              </a:spcBef>
              <a:buNone/>
              <a:defRPr b="0" i="0" sz="800" u="none" cap="none" strike="noStrike">
                <a:solidFill>
                  <a:srgbClr val="7F7F7F"/>
                </a:solidFill>
                <a:latin typeface="Roboto"/>
                <a:ea typeface="Roboto"/>
                <a:cs typeface="Roboto"/>
                <a:sym typeface="Roboto"/>
              </a:defRPr>
            </a:lvl7pPr>
            <a:lvl8pPr indent="0" lvl="7" marL="0" marR="0" rtl="0" algn="r">
              <a:spcBef>
                <a:spcPts val="0"/>
              </a:spcBef>
              <a:buNone/>
              <a:defRPr b="0" i="0" sz="800" u="none" cap="none" strike="noStrike">
                <a:solidFill>
                  <a:srgbClr val="7F7F7F"/>
                </a:solidFill>
                <a:latin typeface="Roboto"/>
                <a:ea typeface="Roboto"/>
                <a:cs typeface="Roboto"/>
                <a:sym typeface="Roboto"/>
              </a:defRPr>
            </a:lvl8pPr>
            <a:lvl9pPr indent="0" lvl="8" marL="0" marR="0" rtl="0" algn="r">
              <a:spcBef>
                <a:spcPts val="0"/>
              </a:spcBef>
              <a:buNone/>
              <a:defRPr b="0" i="0" sz="800" u="none" cap="none" strike="noStrike">
                <a:solidFill>
                  <a:srgbClr val="7F7F7F"/>
                </a:solidFill>
                <a:latin typeface="Roboto"/>
                <a:ea typeface="Roboto"/>
                <a:cs typeface="Roboto"/>
                <a:sym typeface="Roboto"/>
              </a:defRPr>
            </a:lvl9pPr>
          </a:lstStyle>
          <a:p>
            <a:pPr indent="0" lvl="0" marL="0" rtl="0" algn="r">
              <a:spcBef>
                <a:spcPts val="0"/>
              </a:spcBef>
              <a:spcAft>
                <a:spcPts val="0"/>
              </a:spcAft>
              <a:buNone/>
            </a:pPr>
            <a:r>
              <a:rPr lang="en-US"/>
              <a:t>&lt;#&gt;</a:t>
            </a:r>
            <a:endParaRPr/>
          </a:p>
        </p:txBody>
      </p:sp>
      <p:sp>
        <p:nvSpPr>
          <p:cNvPr id="14" name="Google Shape;14;p1"/>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chemeClr val="dk2"/>
              </a:buClr>
              <a:buSzPts val="3200"/>
              <a:buFont typeface="Roboto"/>
              <a:buNone/>
              <a:defRPr b="1" i="0" sz="3200" u="none" cap="none" strike="noStrike">
                <a:solidFill>
                  <a:schemeClr val="dk2"/>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 name="Google Shape;15;p1"/>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200"/>
              </a:spcBef>
              <a:spcAft>
                <a:spcPts val="0"/>
              </a:spcAft>
              <a:buClr>
                <a:schemeClr val="dk2"/>
              </a:buClr>
              <a:buSzPts val="1800"/>
              <a:buFont typeface="Arial"/>
              <a:buChar char="•"/>
              <a:defRPr b="0" i="0" sz="1800" u="none" cap="none" strike="noStrike">
                <a:solidFill>
                  <a:srgbClr val="989A9B"/>
                </a:solidFill>
                <a:latin typeface="Roboto"/>
                <a:ea typeface="Roboto"/>
                <a:cs typeface="Roboto"/>
                <a:sym typeface="Roboto"/>
              </a:defRPr>
            </a:lvl1pPr>
            <a:lvl2pPr indent="-330200" lvl="1" marL="914400" marR="0" rtl="0" algn="l">
              <a:spcBef>
                <a:spcPts val="320"/>
              </a:spcBef>
              <a:spcAft>
                <a:spcPts val="0"/>
              </a:spcAft>
              <a:buClr>
                <a:schemeClr val="dk2"/>
              </a:buClr>
              <a:buSzPts val="1600"/>
              <a:buFont typeface="Merriweather Sans"/>
              <a:buChar char="-"/>
              <a:defRPr b="0" i="0" sz="1600" u="none" cap="none" strike="noStrike">
                <a:solidFill>
                  <a:srgbClr val="989A9B"/>
                </a:solidFill>
                <a:latin typeface="Roboto"/>
                <a:ea typeface="Roboto"/>
                <a:cs typeface="Roboto"/>
                <a:sym typeface="Roboto"/>
              </a:defRPr>
            </a:lvl2pPr>
            <a:lvl3pPr indent="-317500" lvl="2" marL="1371600" marR="0" rtl="0" algn="l">
              <a:spcBef>
                <a:spcPts val="280"/>
              </a:spcBef>
              <a:spcAft>
                <a:spcPts val="0"/>
              </a:spcAft>
              <a:buClr>
                <a:schemeClr val="dk2"/>
              </a:buClr>
              <a:buSzPts val="1400"/>
              <a:buFont typeface="Merriweather Sans"/>
              <a:buChar char="-"/>
              <a:defRPr b="0" i="0" sz="1400" u="none" cap="none" strike="noStrike">
                <a:solidFill>
                  <a:srgbClr val="989A9B"/>
                </a:solidFill>
                <a:latin typeface="Roboto"/>
                <a:ea typeface="Roboto"/>
                <a:cs typeface="Roboto"/>
                <a:sym typeface="Roboto"/>
              </a:defRPr>
            </a:lvl3pPr>
            <a:lvl4pPr indent="-304800" lvl="3" marL="1828800" marR="0" rtl="0" algn="l">
              <a:spcBef>
                <a:spcPts val="240"/>
              </a:spcBef>
              <a:spcAft>
                <a:spcPts val="0"/>
              </a:spcAft>
              <a:buClr>
                <a:schemeClr val="dk2"/>
              </a:buClr>
              <a:buSzPts val="1200"/>
              <a:buFont typeface="Merriweather Sans"/>
              <a:buChar char="-"/>
              <a:defRPr b="0" i="0" sz="1200" u="none" cap="none" strike="noStrike">
                <a:solidFill>
                  <a:srgbClr val="989A9B"/>
                </a:solidFill>
                <a:latin typeface="Roboto"/>
                <a:ea typeface="Roboto"/>
                <a:cs typeface="Roboto"/>
                <a:sym typeface="Roboto"/>
              </a:defRPr>
            </a:lvl4pPr>
            <a:lvl5pPr indent="-292100" lvl="4" marL="2286000"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5pPr>
            <a:lvl6pPr indent="-292100" lvl="5" marL="2743200"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6pPr>
            <a:lvl7pPr indent="-292100" lvl="6" marL="3200400"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7pPr>
            <a:lvl8pPr indent="-292100" lvl="7" marL="3657600"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8pPr>
            <a:lvl9pPr indent="-292100" lvl="8" marL="4114800" marR="0" rtl="0" algn="l">
              <a:spcBef>
                <a:spcPts val="200"/>
              </a:spcBef>
              <a:spcAft>
                <a:spcPts val="0"/>
              </a:spcAft>
              <a:buClr>
                <a:schemeClr val="dk2"/>
              </a:buClr>
              <a:buSzPts val="1000"/>
              <a:buFont typeface="Merriweather Sans"/>
              <a:buChar char="-"/>
              <a:defRPr b="0" i="0" sz="1000" u="none" cap="none" strike="noStrike">
                <a:solidFill>
                  <a:srgbClr val="989A9B"/>
                </a:solidFill>
                <a:latin typeface="Roboto"/>
                <a:ea typeface="Roboto"/>
                <a:cs typeface="Roboto"/>
                <a:sym typeface="Roboto"/>
              </a:defRPr>
            </a:lvl9pPr>
          </a:lstStyle>
          <a:p/>
        </p:txBody>
      </p:sp>
      <p:cxnSp>
        <p:nvCxnSpPr>
          <p:cNvPr id="16" name="Google Shape;16;p1"/>
          <p:cNvCxnSpPr/>
          <p:nvPr/>
        </p:nvCxnSpPr>
        <p:spPr>
          <a:xfrm>
            <a:off x="647463" y="1362013"/>
            <a:ext cx="7849500" cy="0"/>
          </a:xfrm>
          <a:prstGeom prst="straightConnector1">
            <a:avLst/>
          </a:prstGeom>
          <a:noFill/>
          <a:ln cap="flat" cmpd="sng" w="1206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HcZzNa8098k"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hyperlink" Target="http://cs.stanford.edu/people/karpathy/deepvideo/" TargetMode="External"/><Relationship Id="rId5" Type="http://schemas.openxmlformats.org/officeDocument/2006/relationships/hyperlink" Target="http://cs.stanford.edu/people/karpathy/deepvide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nanonets.com/" TargetMode="External"/><Relationship Id="rId4" Type="http://schemas.openxmlformats.org/officeDocument/2006/relationships/image" Target="../media/image4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giveandtech.org.i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hyperlink" Target="http://www.cv-foundation.org/openaccess/content_cvpr_2015/html/Ng_Beyond_Short_Snippets_2015_CVPR_paper.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hyperlink" Target="http://www.cv-foundation.org/openaccess/content_cvpr_2015/html/Ng_Beyond_Short_Snippets_2015_CVPR_paper.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researchgate.net/publication/323217540_3-D_Convolutional_Encoder-Decoder_Network_for_Low-Dose_CT_via_Transfer_Learning_From_a_2-D_Trained_Network" TargetMode="External"/><Relationship Id="rId4" Type="http://schemas.openxmlformats.org/officeDocument/2006/relationships/image" Target="../media/image3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papers.nips.cc/paper/5353-two-stream-convolutional-networks-for-action-recognition-in-videos" TargetMode="Externa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rxiv.org/abs/1603.08561" TargetMode="Externa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arxiv.org/abs/1603.08561" TargetMode="External"/><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abs/1603.08561"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jpg"/><Relationship Id="rId4" Type="http://schemas.openxmlformats.org/officeDocument/2006/relationships/hyperlink" Target="https://people.eecs.berkeley.edu/~pathak/unsupervised_vide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rxiv.org/abs/1705.08168" TargetMode="External"/><Relationship Id="rId4" Type="http://schemas.openxmlformats.org/officeDocument/2006/relationships/image" Target="../media/image34.jpg"/><Relationship Id="rId5"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medium.com/@tarhang/machine-learning-for-automatic-video-summary-generation-8a62d35105c6" TargetMode="External"/><Relationship Id="rId4" Type="http://schemas.openxmlformats.org/officeDocument/2006/relationships/hyperlink" Target="https://medium.com/@tarhang/machine-learning-for-automatic-video-summary-generation-8a62d35105c6" TargetMode="External"/><Relationship Id="rId5"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medium.com/@tarhang/machine-learning-for-automatic-video-summary-generation-8a62d35105c6" TargetMode="External"/><Relationship Id="rId4" Type="http://schemas.openxmlformats.org/officeDocument/2006/relationships/image" Target="../media/image37.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1" Type="http://schemas.openxmlformats.org/officeDocument/2006/relationships/hyperlink" Target="http://www.youtube.com/watch?v=GRQuRcpf5Gc" TargetMode="External"/><Relationship Id="rId10" Type="http://schemas.openxmlformats.org/officeDocument/2006/relationships/image" Target="../media/image25.jpg"/><Relationship Id="rId13" Type="http://schemas.openxmlformats.org/officeDocument/2006/relationships/hyperlink" Target="http://www.youtube.com/watch?v=eFK7Iy8enqM" TargetMode="External"/><Relationship Id="rId12"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DGSR9j5A8xc" TargetMode="External"/><Relationship Id="rId4" Type="http://schemas.openxmlformats.org/officeDocument/2006/relationships/image" Target="../media/image6.jpg"/><Relationship Id="rId9" Type="http://schemas.openxmlformats.org/officeDocument/2006/relationships/hyperlink" Target="http://www.youtube.com/watch?v=zL6ltnSKf9k" TargetMode="External"/><Relationship Id="rId14" Type="http://schemas.openxmlformats.org/officeDocument/2006/relationships/image" Target="../media/image5.jpg"/><Relationship Id="rId5" Type="http://schemas.openxmlformats.org/officeDocument/2006/relationships/hyperlink" Target="http://www.youtube.com/watch?v=B1Dk_9k6l08" TargetMode="External"/><Relationship Id="rId6" Type="http://schemas.openxmlformats.org/officeDocument/2006/relationships/image" Target="../media/image9.jpg"/><Relationship Id="rId7" Type="http://schemas.openxmlformats.org/officeDocument/2006/relationships/hyperlink" Target="http://www.youtube.com/watch?v=G0PXKCEgIoA" TargetMode="External"/><Relationship Id="rId8"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microsoft.com/en-us/research/wp-content/uploads/2017/03/Yang_Unsupervised_Extraction_of_ICCV_2015_paper.pdf" TargetMode="Externa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hyperlink" Target="https://www.microsoft.com/en-us/research/wp-content/uploads/2017/03/Yang_Unsupervised_Extraction_of_ICCV_2015_paper.pdf" TargetMode="External"/><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microsoft.com/en-us/research/wp-content/uploads/2017/03/Yang_Unsupervised_Extraction_of_ICCV_2015_paper.pdf" TargetMode="Externa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microsoft.com/en-us/research/wp-content/uploads/2017/03/Yang_Unsupervised_Extraction_of_ICCV_2015_paper.pdf" TargetMode="Externa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colab.research.google.com/drive/1eamc7pCL4Z2_elSIkmxfM0Tg93g4SVBY?authuser=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mailto:ron@giveandtech.org.il" TargetMode="External"/><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di.ens.fr/~miech/datasetviz/" TargetMode="External"/><Relationship Id="rId4" Type="http://schemas.openxmlformats.org/officeDocument/2006/relationships/hyperlink" Target="https://github.com/HuaizhengZhang/Awsome-Deep-Learning-for-Video-Analysis" TargetMode="External"/><Relationship Id="rId5" Type="http://schemas.openxmlformats.org/officeDocument/2006/relationships/hyperlink" Target="https://aihub.cloud.google.com/u/0/s?data-type=vide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image-ne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Video processing with deep learning</a:t>
            </a:r>
            <a:endParaRPr/>
          </a:p>
        </p:txBody>
      </p:sp>
      <p:sp>
        <p:nvSpPr>
          <p:cNvPr id="156" name="Google Shape;156;p21"/>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p>
            <a:pPr indent="0" lvl="0" marL="342900" marR="0" rtl="0" algn="l">
              <a:spcBef>
                <a:spcPts val="0"/>
              </a:spcBef>
              <a:spcAft>
                <a:spcPts val="0"/>
              </a:spcAft>
              <a:buNone/>
            </a:pPr>
            <a:r>
              <a:rPr b="0" i="0" lang="en-US" sz="1800" u="none" cap="none" strike="noStrike">
                <a:solidFill>
                  <a:srgbClr val="989A9B"/>
                </a:solidFill>
                <a:latin typeface="Roboto"/>
                <a:ea typeface="Roboto"/>
                <a:cs typeface="Roboto"/>
                <a:sym typeface="Roboto"/>
              </a:rPr>
              <a:t>by Ron Weiner</a:t>
            </a:r>
            <a:endParaRPr b="0" i="0" sz="1800" u="none" cap="none" strike="noStrike">
              <a:solidFill>
                <a:srgbClr val="989A9B"/>
              </a:solidFill>
              <a:latin typeface="Roboto"/>
              <a:ea typeface="Roboto"/>
              <a:cs typeface="Roboto"/>
              <a:sym typeface="Roboto"/>
            </a:endParaRPr>
          </a:p>
        </p:txBody>
      </p:sp>
      <p:grpSp>
        <p:nvGrpSpPr>
          <p:cNvPr id="157" name="Google Shape;157;p21"/>
          <p:cNvGrpSpPr/>
          <p:nvPr/>
        </p:nvGrpSpPr>
        <p:grpSpPr>
          <a:xfrm>
            <a:off x="2314761" y="2424502"/>
            <a:ext cx="4230122" cy="3998434"/>
            <a:chOff x="3548702" y="1982950"/>
            <a:chExt cx="5595399" cy="4874950"/>
          </a:xfrm>
        </p:grpSpPr>
        <p:pic>
          <p:nvPicPr>
            <p:cNvPr id="158" name="Google Shape;158;p21"/>
            <p:cNvPicPr preferRelativeResize="0"/>
            <p:nvPr/>
          </p:nvPicPr>
          <p:blipFill>
            <a:blip r:embed="rId3">
              <a:alphaModFix/>
            </a:blip>
            <a:stretch>
              <a:fillRect/>
            </a:stretch>
          </p:blipFill>
          <p:spPr>
            <a:xfrm>
              <a:off x="3548702" y="1982950"/>
              <a:ext cx="5595399" cy="4679900"/>
            </a:xfrm>
            <a:prstGeom prst="rect">
              <a:avLst/>
            </a:prstGeom>
            <a:noFill/>
            <a:ln>
              <a:noFill/>
            </a:ln>
          </p:spPr>
        </p:pic>
        <p:sp>
          <p:nvSpPr>
            <p:cNvPr id="159" name="Google Shape;159;p21"/>
            <p:cNvSpPr txBox="1"/>
            <p:nvPr/>
          </p:nvSpPr>
          <p:spPr>
            <a:xfrm>
              <a:off x="4104200" y="6535400"/>
              <a:ext cx="44844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vision.stanford.edu/pdf/ramanathan2016cvpr.pdf</a:t>
              </a:r>
              <a:endParaRPr sz="1100"/>
            </a:p>
          </p:txBody>
        </p:sp>
      </p:grpSp>
      <p:sp>
        <p:nvSpPr>
          <p:cNvPr id="160" name="Google Shape;160;p21"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 / 45</a:t>
            </a:r>
            <a:endParaRPr sz="15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 name="Shape 375"/>
        <p:cNvGrpSpPr/>
        <p:nvPr/>
      </p:nvGrpSpPr>
      <p:grpSpPr>
        <a:xfrm>
          <a:off x="0" y="0"/>
          <a:ext cx="0" cy="0"/>
          <a:chOff x="0" y="0"/>
          <a:chExt cx="0" cy="0"/>
        </a:xfrm>
      </p:grpSpPr>
      <p:sp>
        <p:nvSpPr>
          <p:cNvPr id="376" name="Google Shape;376;p30"/>
          <p:cNvSpPr txBox="1"/>
          <p:nvPr/>
        </p:nvSpPr>
        <p:spPr>
          <a:xfrm>
            <a:off x="427250" y="1568475"/>
            <a:ext cx="5914800" cy="3333300"/>
          </a:xfrm>
          <a:prstGeom prst="rect">
            <a:avLst/>
          </a:prstGeom>
          <a:noFill/>
          <a:ln>
            <a:noFill/>
          </a:ln>
        </p:spPr>
        <p:txBody>
          <a:bodyPr anchorCtr="0" anchor="t" bIns="0" lIns="0" spcFirstLastPara="1" rIns="0" wrap="square" tIns="52700">
            <a:noAutofit/>
          </a:bodyPr>
          <a:lstStyle/>
          <a:p>
            <a:pPr indent="-342900" lvl="0" marL="457200" marR="0" rtl="0" algn="l">
              <a:lnSpc>
                <a:spcPct val="100000"/>
              </a:lnSpc>
              <a:spcBef>
                <a:spcPts val="315"/>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Be creative to get more annotated data</a:t>
            </a:r>
            <a:endParaRPr b="1" sz="1800">
              <a:solidFill>
                <a:srgbClr val="595959"/>
              </a:solidFill>
              <a:latin typeface="Roboto"/>
              <a:ea typeface="Roboto"/>
              <a:cs typeface="Roboto"/>
              <a:sym typeface="Roboto"/>
            </a:endParaRPr>
          </a:p>
          <a:p>
            <a:pPr indent="-342900" lvl="0" marL="457200" marR="0" rtl="0" algn="l">
              <a:lnSpc>
                <a:spcPct val="100000"/>
              </a:lnSpc>
              <a:spcBef>
                <a:spcPts val="0"/>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Use transfer learning (</a:t>
            </a:r>
            <a:r>
              <a:rPr lang="en-US" sz="1800">
                <a:solidFill>
                  <a:srgbClr val="595959"/>
                </a:solidFill>
                <a:latin typeface="Roboto"/>
                <a:ea typeface="Roboto"/>
                <a:cs typeface="Roboto"/>
                <a:sym typeface="Roboto"/>
              </a:rPr>
              <a:t>maybe</a:t>
            </a:r>
            <a:r>
              <a:rPr b="1" lang="en-US" sz="1800">
                <a:solidFill>
                  <a:srgbClr val="595959"/>
                </a:solidFill>
                <a:latin typeface="Roboto"/>
                <a:ea typeface="Roboto"/>
                <a:cs typeface="Roboto"/>
                <a:sym typeface="Roboto"/>
              </a:rPr>
              <a:t> </a:t>
            </a:r>
            <a:r>
              <a:rPr lang="en-US" sz="1800">
                <a:solidFill>
                  <a:srgbClr val="595959"/>
                </a:solidFill>
                <a:latin typeface="Roboto"/>
                <a:ea typeface="Roboto"/>
                <a:cs typeface="Roboto"/>
                <a:sym typeface="Roboto"/>
              </a:rPr>
              <a:t>f</a:t>
            </a:r>
            <a:r>
              <a:rPr lang="en-US" sz="1800">
                <a:solidFill>
                  <a:srgbClr val="595959"/>
                </a:solidFill>
                <a:latin typeface="Roboto"/>
                <a:ea typeface="Roboto"/>
                <a:cs typeface="Roboto"/>
                <a:sym typeface="Roboto"/>
              </a:rPr>
              <a:t>reeze trained layers)</a:t>
            </a:r>
            <a:endParaRPr b="1"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Consider resize frames</a:t>
            </a:r>
            <a:endParaRPr b="1"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Consider frames filtering (thanks to redundancy)</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Consider frames selection (attention mechanisms)</a:t>
            </a:r>
            <a:endParaRPr sz="1800">
              <a:solidFill>
                <a:srgbClr val="595959"/>
              </a:solidFill>
              <a:latin typeface="Roboto"/>
              <a:ea typeface="Roboto"/>
              <a:cs typeface="Roboto"/>
              <a:sym typeface="Roboto"/>
            </a:endParaRPr>
          </a:p>
          <a:p>
            <a:pPr indent="-342900" lvl="0" marL="457200" marR="0" rtl="0" algn="l">
              <a:lnSpc>
                <a:spcPct val="100000"/>
              </a:lnSpc>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T</a:t>
            </a:r>
            <a:r>
              <a:rPr lang="en-US" sz="1800">
                <a:solidFill>
                  <a:srgbClr val="595959"/>
                </a:solidFill>
                <a:latin typeface="Roboto"/>
                <a:ea typeface="Roboto"/>
                <a:cs typeface="Roboto"/>
                <a:sym typeface="Roboto"/>
              </a:rPr>
              <a:t>ime axis can be a label</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p:txBody>
      </p:sp>
      <p:sp>
        <p:nvSpPr>
          <p:cNvPr id="377" name="Google Shape;377;p30"/>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Challenges in Video domain</a:t>
            </a:r>
            <a:endParaRPr/>
          </a:p>
          <a:p>
            <a:pPr indent="0" lvl="0" marL="0" rtl="0" algn="l">
              <a:lnSpc>
                <a:spcPct val="85000"/>
              </a:lnSpc>
              <a:spcBef>
                <a:spcPts val="0"/>
              </a:spcBef>
              <a:spcAft>
                <a:spcPts val="0"/>
              </a:spcAft>
              <a:buClr>
                <a:schemeClr val="dk2"/>
              </a:buClr>
              <a:buSzPts val="3200"/>
              <a:buFont typeface="Roboto"/>
              <a:buNone/>
            </a:pPr>
            <a:r>
              <a:rPr lang="en-US" sz="2600"/>
              <a:t>General tips (if possible)</a:t>
            </a:r>
            <a:endParaRPr sz="2600"/>
          </a:p>
        </p:txBody>
      </p:sp>
      <p:pic>
        <p:nvPicPr>
          <p:cNvPr descr="SmartTool for fast and precise object segmentation is integrated into Supervisely video labeling tool" id="378" name="Google Shape;378;p30" title="Video segmentation with Supervisely SmartTool">
            <a:hlinkClick r:id="rId3"/>
          </p:cNvPr>
          <p:cNvPicPr preferRelativeResize="0"/>
          <p:nvPr/>
        </p:nvPicPr>
        <p:blipFill>
          <a:blip r:embed="rId4">
            <a:alphaModFix/>
          </a:blip>
          <a:stretch>
            <a:fillRect/>
          </a:stretch>
        </p:blipFill>
        <p:spPr>
          <a:xfrm>
            <a:off x="6342125" y="3624575"/>
            <a:ext cx="2642225" cy="1981650"/>
          </a:xfrm>
          <a:prstGeom prst="rect">
            <a:avLst/>
          </a:prstGeom>
          <a:noFill/>
          <a:ln>
            <a:noFill/>
          </a:ln>
        </p:spPr>
      </p:pic>
      <p:sp>
        <p:nvSpPr>
          <p:cNvPr id="379" name="Google Shape;379;p30"/>
          <p:cNvSpPr txBox="1"/>
          <p:nvPr/>
        </p:nvSpPr>
        <p:spPr>
          <a:xfrm>
            <a:off x="6450038" y="5606225"/>
            <a:ext cx="24264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AI-powered video segmentation tool</a:t>
            </a:r>
            <a:endParaRPr sz="1100"/>
          </a:p>
        </p:txBody>
      </p:sp>
      <p:grpSp>
        <p:nvGrpSpPr>
          <p:cNvPr id="380" name="Google Shape;380;p30"/>
          <p:cNvGrpSpPr/>
          <p:nvPr/>
        </p:nvGrpSpPr>
        <p:grpSpPr>
          <a:xfrm>
            <a:off x="743751" y="6023100"/>
            <a:ext cx="1606073" cy="834800"/>
            <a:chOff x="796138" y="2306625"/>
            <a:chExt cx="1606073" cy="834800"/>
          </a:xfrm>
        </p:grpSpPr>
        <p:grpSp>
          <p:nvGrpSpPr>
            <p:cNvPr id="381" name="Google Shape;381;p30"/>
            <p:cNvGrpSpPr/>
            <p:nvPr/>
          </p:nvGrpSpPr>
          <p:grpSpPr>
            <a:xfrm>
              <a:off x="796138" y="2306625"/>
              <a:ext cx="1606073" cy="297225"/>
              <a:chOff x="796138" y="2306625"/>
              <a:chExt cx="1606073" cy="297225"/>
            </a:xfrm>
          </p:grpSpPr>
          <p:sp>
            <p:nvSpPr>
              <p:cNvPr id="382" name="Google Shape;382;p30"/>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83" name="Google Shape;383;p30"/>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0"/>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385" name="Google Shape;385;p30"/>
          <p:cNvGrpSpPr/>
          <p:nvPr/>
        </p:nvGrpSpPr>
        <p:grpSpPr>
          <a:xfrm>
            <a:off x="3716471" y="6023100"/>
            <a:ext cx="1606073" cy="834800"/>
            <a:chOff x="3768859" y="2306625"/>
            <a:chExt cx="1606073" cy="834800"/>
          </a:xfrm>
        </p:grpSpPr>
        <p:sp>
          <p:nvSpPr>
            <p:cNvPr id="386" name="Google Shape;386;p30"/>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87" name="Google Shape;387;p30"/>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389" name="Google Shape;389;p30"/>
          <p:cNvGrpSpPr/>
          <p:nvPr/>
        </p:nvGrpSpPr>
        <p:grpSpPr>
          <a:xfrm>
            <a:off x="6689402" y="6023100"/>
            <a:ext cx="1606073" cy="834800"/>
            <a:chOff x="6741789" y="2306625"/>
            <a:chExt cx="1606073" cy="834800"/>
          </a:xfrm>
        </p:grpSpPr>
        <p:sp>
          <p:nvSpPr>
            <p:cNvPr id="390" name="Google Shape;390;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91" name="Google Shape;391;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393" name="Google Shape;393;p30"/>
          <p:cNvGrpSpPr/>
          <p:nvPr/>
        </p:nvGrpSpPr>
        <p:grpSpPr>
          <a:xfrm>
            <a:off x="5204253" y="6023100"/>
            <a:ext cx="1606073" cy="834800"/>
            <a:chOff x="5256641" y="2306625"/>
            <a:chExt cx="1606073" cy="834800"/>
          </a:xfrm>
        </p:grpSpPr>
        <p:sp>
          <p:nvSpPr>
            <p:cNvPr id="394" name="Google Shape;394;p30"/>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95" name="Google Shape;395;p30"/>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grpSp>
        <p:nvGrpSpPr>
          <p:cNvPr id="397" name="Google Shape;397;p30"/>
          <p:cNvGrpSpPr/>
          <p:nvPr/>
        </p:nvGrpSpPr>
        <p:grpSpPr>
          <a:xfrm>
            <a:off x="2231323" y="6023100"/>
            <a:ext cx="1606073" cy="834800"/>
            <a:chOff x="2283710" y="2306625"/>
            <a:chExt cx="1606073" cy="834800"/>
          </a:xfrm>
        </p:grpSpPr>
        <p:sp>
          <p:nvSpPr>
            <p:cNvPr id="398" name="Google Shape;398;p3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400" name="Google Shape;400;p3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401" name="Google Shape;401;p30"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10 / 45</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Day agenda</a:t>
            </a:r>
            <a:endParaRPr/>
          </a:p>
        </p:txBody>
      </p:sp>
      <p:sp>
        <p:nvSpPr>
          <p:cNvPr id="407" name="Google Shape;407;p31"/>
          <p:cNvSpPr txBox="1"/>
          <p:nvPr/>
        </p:nvSpPr>
        <p:spPr>
          <a:xfrm>
            <a:off x="427250" y="1568475"/>
            <a:ext cx="82734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use cases in the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Challenges in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Common attitudes for video analysis</a:t>
            </a:r>
            <a:endParaRPr b="1">
              <a:solidFill>
                <a:schemeClr val="dk1"/>
              </a:solidFill>
            </a:endParaRPr>
          </a:p>
          <a:p>
            <a:pPr indent="-414655" lvl="0" marL="427355" marR="0" rtl="0" algn="l">
              <a:lnSpc>
                <a:spcPct val="100000"/>
              </a:lnSpc>
              <a:spcBef>
                <a:spcPts val="315"/>
              </a:spcBef>
              <a:spcAft>
                <a:spcPts val="0"/>
              </a:spcAft>
              <a:buClr>
                <a:srgbClr val="595959"/>
              </a:buClr>
              <a:buSzPts val="1800"/>
              <a:buFont typeface="Roboto"/>
              <a:buAutoNum type="arabicPeriod"/>
            </a:pPr>
            <a:r>
              <a:rPr i="0" lang="en-US" sz="1800" u="none" cap="none" strike="noStrike">
                <a:solidFill>
                  <a:srgbClr val="595959"/>
                </a:solidFill>
                <a:latin typeface="Roboto"/>
                <a:ea typeface="Roboto"/>
                <a:cs typeface="Roboto"/>
                <a:sym typeface="Roboto"/>
              </a:rPr>
              <a:t>Self-supervision from videos - </a:t>
            </a:r>
            <a:r>
              <a:rPr lang="en-US" sz="1800">
                <a:solidFill>
                  <a:srgbClr val="595959"/>
                </a:solidFill>
                <a:latin typeface="Roboto"/>
                <a:ea typeface="Roboto"/>
                <a:cs typeface="Roboto"/>
                <a:sym typeface="Roboto"/>
              </a:rPr>
              <a:t>a technique to create better baseline weights</a:t>
            </a:r>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Summarization &amp; scenes highlighting</a:t>
            </a:r>
            <a:endParaRPr/>
          </a:p>
          <a:p>
            <a:pPr indent="0" lvl="0" marL="457200" marR="0" rtl="0" algn="l">
              <a:lnSpc>
                <a:spcPct val="100000"/>
              </a:lnSpc>
              <a:spcBef>
                <a:spcPts val="315"/>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408" name="Google Shape;408;p31"/>
          <p:cNvGrpSpPr/>
          <p:nvPr/>
        </p:nvGrpSpPr>
        <p:grpSpPr>
          <a:xfrm>
            <a:off x="743751" y="6023100"/>
            <a:ext cx="1606073" cy="834800"/>
            <a:chOff x="796138" y="2306625"/>
            <a:chExt cx="1606073" cy="834800"/>
          </a:xfrm>
        </p:grpSpPr>
        <p:grpSp>
          <p:nvGrpSpPr>
            <p:cNvPr id="409" name="Google Shape;409;p31"/>
            <p:cNvGrpSpPr/>
            <p:nvPr/>
          </p:nvGrpSpPr>
          <p:grpSpPr>
            <a:xfrm>
              <a:off x="796138" y="2306625"/>
              <a:ext cx="1606073" cy="297225"/>
              <a:chOff x="796138" y="2306625"/>
              <a:chExt cx="1606073" cy="297225"/>
            </a:xfrm>
          </p:grpSpPr>
          <p:sp>
            <p:nvSpPr>
              <p:cNvPr id="410" name="Google Shape;410;p31"/>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11" name="Google Shape;411;p31"/>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1"/>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413" name="Google Shape;413;p31"/>
          <p:cNvGrpSpPr/>
          <p:nvPr/>
        </p:nvGrpSpPr>
        <p:grpSpPr>
          <a:xfrm>
            <a:off x="6689402" y="6023100"/>
            <a:ext cx="1606073" cy="834800"/>
            <a:chOff x="6741789" y="2306625"/>
            <a:chExt cx="1606073" cy="834800"/>
          </a:xfrm>
        </p:grpSpPr>
        <p:sp>
          <p:nvSpPr>
            <p:cNvPr id="414" name="Google Shape;414;p31"/>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15" name="Google Shape;415;p31"/>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417" name="Google Shape;417;p31"/>
          <p:cNvGrpSpPr/>
          <p:nvPr/>
        </p:nvGrpSpPr>
        <p:grpSpPr>
          <a:xfrm>
            <a:off x="5204253" y="6023100"/>
            <a:ext cx="1606073" cy="834800"/>
            <a:chOff x="5256641" y="2306625"/>
            <a:chExt cx="1606073" cy="834800"/>
          </a:xfrm>
        </p:grpSpPr>
        <p:sp>
          <p:nvSpPr>
            <p:cNvPr id="418" name="Google Shape;418;p31"/>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19" name="Google Shape;419;p31"/>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421" name="Google Shape;421;p31"/>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422" name="Google Shape;422;p31"/>
          <p:cNvGrpSpPr/>
          <p:nvPr/>
        </p:nvGrpSpPr>
        <p:grpSpPr>
          <a:xfrm>
            <a:off x="2231323" y="6023100"/>
            <a:ext cx="1606073" cy="834800"/>
            <a:chOff x="2283710" y="2306625"/>
            <a:chExt cx="1606073" cy="834800"/>
          </a:xfrm>
        </p:grpSpPr>
        <p:sp>
          <p:nvSpPr>
            <p:cNvPr id="423" name="Google Shape;423;p3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425" name="Google Shape;425;p3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426" name="Google Shape;426;p31"/>
          <p:cNvGrpSpPr/>
          <p:nvPr/>
        </p:nvGrpSpPr>
        <p:grpSpPr>
          <a:xfrm>
            <a:off x="3716573" y="6023100"/>
            <a:ext cx="1606073" cy="297225"/>
            <a:chOff x="2283710" y="2306625"/>
            <a:chExt cx="1606073" cy="297225"/>
          </a:xfrm>
        </p:grpSpPr>
        <p:sp>
          <p:nvSpPr>
            <p:cNvPr id="427" name="Google Shape;427;p3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429" name="Google Shape;429;p31"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11 / 45</a:t>
            </a:r>
            <a:endParaRPr sz="1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sp>
        <p:nvSpPr>
          <p:cNvPr id="434" name="Google Shape;434;p32"/>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What is a video?</a:t>
            </a:r>
            <a:endParaRPr/>
          </a:p>
        </p:txBody>
      </p:sp>
      <p:sp>
        <p:nvSpPr>
          <p:cNvPr id="435" name="Google Shape;435;p32"/>
          <p:cNvSpPr txBox="1"/>
          <p:nvPr/>
        </p:nvSpPr>
        <p:spPr>
          <a:xfrm>
            <a:off x="685249" y="1385641"/>
            <a:ext cx="6587490" cy="2037926"/>
          </a:xfrm>
          <a:prstGeom prst="rect">
            <a:avLst/>
          </a:prstGeom>
          <a:noFill/>
          <a:ln>
            <a:noFill/>
          </a:ln>
        </p:spPr>
        <p:txBody>
          <a:bodyPr anchorCtr="0" anchor="t" bIns="0" lIns="0" spcFirstLastPara="1" rIns="0" wrap="square" tIns="12700">
            <a:noAutofit/>
          </a:bodyPr>
          <a:lstStyle/>
          <a:p>
            <a:pPr indent="-414655" lvl="0" marL="427355"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Formally, a video is a 3D signal</a:t>
            </a:r>
            <a:endParaRPr sz="1800">
              <a:solidFill>
                <a:srgbClr val="595959"/>
              </a:solidFill>
              <a:latin typeface="Roboto"/>
              <a:ea typeface="Roboto"/>
              <a:cs typeface="Roboto"/>
              <a:sym typeface="Roboto"/>
            </a:endParaRPr>
          </a:p>
          <a:p>
            <a:pPr indent="-342900" lvl="1" marL="914400"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Spatial coordinates: x, y</a:t>
            </a:r>
            <a:endParaRPr sz="1800">
              <a:solidFill>
                <a:srgbClr val="595959"/>
              </a:solidFill>
              <a:latin typeface="Roboto"/>
              <a:ea typeface="Roboto"/>
              <a:cs typeface="Roboto"/>
              <a:sym typeface="Roboto"/>
            </a:endParaRPr>
          </a:p>
          <a:p>
            <a:pPr indent="-342900" lvl="1" marL="914400"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Temporal coordinate: t</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If we fix t, we obtain an image. We can understand videos as sequences of images (a.k.a. frames)</a:t>
            </a:r>
            <a:endParaRPr b="0" i="0" sz="1800" u="none" cap="none" strike="noStrike">
              <a:solidFill>
                <a:srgbClr val="595959"/>
              </a:solidFill>
              <a:latin typeface="Arial Narrow"/>
              <a:ea typeface="Arial Narrow"/>
              <a:cs typeface="Arial Narrow"/>
              <a:sym typeface="Arial Narrow"/>
            </a:endParaRPr>
          </a:p>
        </p:txBody>
      </p:sp>
      <p:sp>
        <p:nvSpPr>
          <p:cNvPr id="436" name="Google Shape;436;p32"/>
          <p:cNvSpPr/>
          <p:nvPr/>
        </p:nvSpPr>
        <p:spPr>
          <a:xfrm>
            <a:off x="2070100" y="4073865"/>
            <a:ext cx="4546598" cy="13944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437" name="Google Shape;437;p32"/>
          <p:cNvGrpSpPr/>
          <p:nvPr/>
        </p:nvGrpSpPr>
        <p:grpSpPr>
          <a:xfrm>
            <a:off x="743751" y="6023100"/>
            <a:ext cx="1606073" cy="834800"/>
            <a:chOff x="796138" y="2306625"/>
            <a:chExt cx="1606073" cy="834800"/>
          </a:xfrm>
        </p:grpSpPr>
        <p:grpSp>
          <p:nvGrpSpPr>
            <p:cNvPr id="438" name="Google Shape;438;p32"/>
            <p:cNvGrpSpPr/>
            <p:nvPr/>
          </p:nvGrpSpPr>
          <p:grpSpPr>
            <a:xfrm>
              <a:off x="796138" y="2306625"/>
              <a:ext cx="1606073" cy="297225"/>
              <a:chOff x="796138" y="2306625"/>
              <a:chExt cx="1606073" cy="297225"/>
            </a:xfrm>
          </p:grpSpPr>
          <p:sp>
            <p:nvSpPr>
              <p:cNvPr id="439" name="Google Shape;439;p32"/>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40" name="Google Shape;440;p32"/>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2"/>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442" name="Google Shape;442;p32"/>
          <p:cNvGrpSpPr/>
          <p:nvPr/>
        </p:nvGrpSpPr>
        <p:grpSpPr>
          <a:xfrm>
            <a:off x="6689402" y="6023100"/>
            <a:ext cx="1606073" cy="834800"/>
            <a:chOff x="6741789" y="2306625"/>
            <a:chExt cx="1606073" cy="834800"/>
          </a:xfrm>
        </p:grpSpPr>
        <p:sp>
          <p:nvSpPr>
            <p:cNvPr id="443" name="Google Shape;443;p3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44" name="Google Shape;444;p3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446" name="Google Shape;446;p32"/>
          <p:cNvGrpSpPr/>
          <p:nvPr/>
        </p:nvGrpSpPr>
        <p:grpSpPr>
          <a:xfrm>
            <a:off x="5204253" y="6023100"/>
            <a:ext cx="1606073" cy="834800"/>
            <a:chOff x="5256641" y="2306625"/>
            <a:chExt cx="1606073" cy="834800"/>
          </a:xfrm>
        </p:grpSpPr>
        <p:sp>
          <p:nvSpPr>
            <p:cNvPr id="447" name="Google Shape;447;p32"/>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48" name="Google Shape;448;p32"/>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450" name="Google Shape;450;p32"/>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451" name="Google Shape;451;p32"/>
          <p:cNvGrpSpPr/>
          <p:nvPr/>
        </p:nvGrpSpPr>
        <p:grpSpPr>
          <a:xfrm>
            <a:off x="2231323" y="6023100"/>
            <a:ext cx="1606073" cy="834800"/>
            <a:chOff x="2283710" y="2306625"/>
            <a:chExt cx="1606073" cy="834800"/>
          </a:xfrm>
        </p:grpSpPr>
        <p:sp>
          <p:nvSpPr>
            <p:cNvPr id="452" name="Google Shape;452;p3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454" name="Google Shape;454;p3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455" name="Google Shape;455;p32"/>
          <p:cNvGrpSpPr/>
          <p:nvPr/>
        </p:nvGrpSpPr>
        <p:grpSpPr>
          <a:xfrm>
            <a:off x="3716573" y="6023100"/>
            <a:ext cx="1606073" cy="297225"/>
            <a:chOff x="2283710" y="2306625"/>
            <a:chExt cx="1606073" cy="297225"/>
          </a:xfrm>
        </p:grpSpPr>
        <p:sp>
          <p:nvSpPr>
            <p:cNvPr id="456" name="Google Shape;456;p3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458" name="Google Shape;458;p32"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12 / 45</a:t>
            </a:r>
            <a:endParaRPr sz="1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 name="Shape 462"/>
        <p:cNvGrpSpPr/>
        <p:nvPr/>
      </p:nvGrpSpPr>
      <p:grpSpPr>
        <a:xfrm>
          <a:off x="0" y="0"/>
          <a:ext cx="0" cy="0"/>
          <a:chOff x="0" y="0"/>
          <a:chExt cx="0" cy="0"/>
        </a:xfrm>
      </p:grpSpPr>
      <p:sp>
        <p:nvSpPr>
          <p:cNvPr id="463" name="Google Shape;463;p33"/>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How do we work with images?</a:t>
            </a:r>
            <a:endParaRPr/>
          </a:p>
        </p:txBody>
      </p:sp>
      <p:sp>
        <p:nvSpPr>
          <p:cNvPr id="464" name="Google Shape;464;p33"/>
          <p:cNvSpPr txBox="1"/>
          <p:nvPr/>
        </p:nvSpPr>
        <p:spPr>
          <a:xfrm>
            <a:off x="685249" y="1385641"/>
            <a:ext cx="6788150" cy="767926"/>
          </a:xfrm>
          <a:prstGeom prst="rect">
            <a:avLst/>
          </a:prstGeom>
          <a:noFill/>
          <a:ln>
            <a:noFill/>
          </a:ln>
        </p:spPr>
        <p:txBody>
          <a:bodyPr anchorCtr="0" anchor="t" bIns="0" lIns="0" spcFirstLastPara="1" rIns="0" wrap="square" tIns="10775">
            <a:noAutofit/>
          </a:bodyPr>
          <a:lstStyle/>
          <a:p>
            <a:pPr indent="-367030" lvl="0" marL="379095" marR="5080" rtl="0" algn="l">
              <a:lnSpc>
                <a:spcPct val="100000"/>
              </a:lnSpc>
              <a:spcBef>
                <a:spcPts val="0"/>
              </a:spcBef>
              <a:spcAft>
                <a:spcPts val="0"/>
              </a:spcAft>
              <a:buClr>
                <a:srgbClr val="595959"/>
              </a:buClr>
              <a:buSzPts val="1800"/>
              <a:buFont typeface="Arial"/>
              <a:buChar char="●"/>
            </a:pPr>
            <a:r>
              <a:rPr lang="en-US" sz="1800">
                <a:solidFill>
                  <a:srgbClr val="595959"/>
                </a:solidFill>
                <a:latin typeface="Roboto"/>
                <a:ea typeface="Roboto"/>
                <a:cs typeface="Roboto"/>
                <a:sym typeface="Roboto"/>
              </a:rPr>
              <a:t>2D Convolutional Neural Networks (CNN) provide state of the art performance on image analysis tasks</a:t>
            </a:r>
            <a:endParaRPr b="0" i="0" sz="1800" u="none" cap="none" strike="noStrike">
              <a:solidFill>
                <a:srgbClr val="595959"/>
              </a:solidFill>
              <a:latin typeface="Arial Narrow"/>
              <a:ea typeface="Arial Narrow"/>
              <a:cs typeface="Arial Narrow"/>
              <a:sym typeface="Arial Narrow"/>
            </a:endParaRPr>
          </a:p>
        </p:txBody>
      </p:sp>
      <p:sp>
        <p:nvSpPr>
          <p:cNvPr id="465" name="Google Shape;465;p33"/>
          <p:cNvSpPr txBox="1"/>
          <p:nvPr/>
        </p:nvSpPr>
        <p:spPr>
          <a:xfrm>
            <a:off x="685250" y="5436950"/>
            <a:ext cx="6182700" cy="399600"/>
          </a:xfrm>
          <a:prstGeom prst="rect">
            <a:avLst/>
          </a:prstGeom>
          <a:noFill/>
          <a:ln>
            <a:noFill/>
          </a:ln>
        </p:spPr>
        <p:txBody>
          <a:bodyPr anchorCtr="0" anchor="t" bIns="0" lIns="0" spcFirstLastPara="1" rIns="0" wrap="square" tIns="12700">
            <a:noAutofit/>
          </a:bodyPr>
          <a:lstStyle/>
          <a:p>
            <a:pPr indent="-367030" lvl="0" marL="379095" marR="0" rtl="0" algn="l">
              <a:lnSpc>
                <a:spcPct val="100000"/>
              </a:lnSpc>
              <a:spcBef>
                <a:spcPts val="0"/>
              </a:spcBef>
              <a:spcAft>
                <a:spcPts val="0"/>
              </a:spcAft>
              <a:buClr>
                <a:srgbClr val="595959"/>
              </a:buClr>
              <a:buSzPts val="1800"/>
              <a:buFont typeface="Arial"/>
              <a:buChar char="●"/>
            </a:pPr>
            <a:r>
              <a:rPr lang="en-US" sz="1800">
                <a:solidFill>
                  <a:srgbClr val="595959"/>
                </a:solidFill>
                <a:latin typeface="Roboto"/>
                <a:ea typeface="Roboto"/>
                <a:cs typeface="Roboto"/>
                <a:sym typeface="Roboto"/>
              </a:rPr>
              <a:t>Can we extend 2D CNNs expertise  to image sequences?</a:t>
            </a:r>
            <a:endParaRPr sz="1800">
              <a:solidFill>
                <a:srgbClr val="595959"/>
              </a:solidFill>
              <a:latin typeface="Roboto"/>
              <a:ea typeface="Roboto"/>
              <a:cs typeface="Roboto"/>
              <a:sym typeface="Roboto"/>
            </a:endParaRPr>
          </a:p>
        </p:txBody>
      </p:sp>
      <p:sp>
        <p:nvSpPr>
          <p:cNvPr id="466" name="Google Shape;466;p33"/>
          <p:cNvSpPr/>
          <p:nvPr/>
        </p:nvSpPr>
        <p:spPr>
          <a:xfrm>
            <a:off x="1639377" y="2769419"/>
            <a:ext cx="6467934" cy="19815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467" name="Google Shape;467;p33"/>
          <p:cNvSpPr/>
          <p:nvPr/>
        </p:nvSpPr>
        <p:spPr>
          <a:xfrm>
            <a:off x="794599" y="3258633"/>
            <a:ext cx="779075" cy="13944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468" name="Google Shape;468;p33"/>
          <p:cNvGrpSpPr/>
          <p:nvPr/>
        </p:nvGrpSpPr>
        <p:grpSpPr>
          <a:xfrm>
            <a:off x="743751" y="6023100"/>
            <a:ext cx="1606073" cy="834800"/>
            <a:chOff x="796138" y="2306625"/>
            <a:chExt cx="1606073" cy="834800"/>
          </a:xfrm>
        </p:grpSpPr>
        <p:grpSp>
          <p:nvGrpSpPr>
            <p:cNvPr id="469" name="Google Shape;469;p33"/>
            <p:cNvGrpSpPr/>
            <p:nvPr/>
          </p:nvGrpSpPr>
          <p:grpSpPr>
            <a:xfrm>
              <a:off x="796138" y="2306625"/>
              <a:ext cx="1606073" cy="297225"/>
              <a:chOff x="796138" y="2306625"/>
              <a:chExt cx="1606073" cy="297225"/>
            </a:xfrm>
          </p:grpSpPr>
          <p:sp>
            <p:nvSpPr>
              <p:cNvPr id="470" name="Google Shape;470;p33"/>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71" name="Google Shape;471;p33"/>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3"/>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473" name="Google Shape;473;p33"/>
          <p:cNvGrpSpPr/>
          <p:nvPr/>
        </p:nvGrpSpPr>
        <p:grpSpPr>
          <a:xfrm>
            <a:off x="6689402" y="6023100"/>
            <a:ext cx="1606073" cy="834800"/>
            <a:chOff x="6741789" y="2306625"/>
            <a:chExt cx="1606073" cy="834800"/>
          </a:xfrm>
        </p:grpSpPr>
        <p:sp>
          <p:nvSpPr>
            <p:cNvPr id="474" name="Google Shape;474;p3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75" name="Google Shape;475;p3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477" name="Google Shape;477;p33"/>
          <p:cNvGrpSpPr/>
          <p:nvPr/>
        </p:nvGrpSpPr>
        <p:grpSpPr>
          <a:xfrm>
            <a:off x="5204253" y="6023100"/>
            <a:ext cx="1606073" cy="834800"/>
            <a:chOff x="5256641" y="2306625"/>
            <a:chExt cx="1606073" cy="834800"/>
          </a:xfrm>
        </p:grpSpPr>
        <p:sp>
          <p:nvSpPr>
            <p:cNvPr id="478" name="Google Shape;478;p33"/>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79" name="Google Shape;479;p33"/>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481" name="Google Shape;481;p33"/>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482" name="Google Shape;482;p33"/>
          <p:cNvGrpSpPr/>
          <p:nvPr/>
        </p:nvGrpSpPr>
        <p:grpSpPr>
          <a:xfrm>
            <a:off x="2231323" y="6023100"/>
            <a:ext cx="1606073" cy="834800"/>
            <a:chOff x="2283710" y="2306625"/>
            <a:chExt cx="1606073" cy="834800"/>
          </a:xfrm>
        </p:grpSpPr>
        <p:sp>
          <p:nvSpPr>
            <p:cNvPr id="483" name="Google Shape;483;p3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485" name="Google Shape;485;p3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486" name="Google Shape;486;p33"/>
          <p:cNvGrpSpPr/>
          <p:nvPr/>
        </p:nvGrpSpPr>
        <p:grpSpPr>
          <a:xfrm>
            <a:off x="3716573" y="6023100"/>
            <a:ext cx="1606073" cy="297225"/>
            <a:chOff x="2283710" y="2306625"/>
            <a:chExt cx="1606073" cy="297225"/>
          </a:xfrm>
        </p:grpSpPr>
        <p:sp>
          <p:nvSpPr>
            <p:cNvPr id="487" name="Google Shape;487;p3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489" name="Google Shape;489;p33"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13 / 45</a:t>
            </a:r>
            <a:endParaRPr sz="15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3" name="Shape 493"/>
        <p:cNvGrpSpPr/>
        <p:nvPr/>
      </p:nvGrpSpPr>
      <p:grpSpPr>
        <a:xfrm>
          <a:off x="0" y="0"/>
          <a:ext cx="0" cy="0"/>
          <a:chOff x="0" y="0"/>
          <a:chExt cx="0" cy="0"/>
        </a:xfrm>
      </p:grpSpPr>
      <p:sp>
        <p:nvSpPr>
          <p:cNvPr id="494" name="Google Shape;494;p34"/>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General notes</a:t>
            </a:r>
            <a:r>
              <a:rPr lang="en-US"/>
              <a:t> for video analysis</a:t>
            </a:r>
            <a:endParaRPr/>
          </a:p>
        </p:txBody>
      </p:sp>
      <p:sp>
        <p:nvSpPr>
          <p:cNvPr id="495" name="Google Shape;495;p34"/>
          <p:cNvSpPr txBox="1"/>
          <p:nvPr/>
        </p:nvSpPr>
        <p:spPr>
          <a:xfrm>
            <a:off x="384725" y="1621802"/>
            <a:ext cx="6999600" cy="2656500"/>
          </a:xfrm>
          <a:prstGeom prst="rect">
            <a:avLst/>
          </a:prstGeom>
          <a:noFill/>
          <a:ln>
            <a:noFill/>
          </a:ln>
        </p:spPr>
        <p:txBody>
          <a:bodyPr anchorCtr="0" anchor="t" bIns="0" lIns="0" spcFirstLastPara="1" rIns="0" wrap="square" tIns="12700">
            <a:noAutofit/>
          </a:bodyPr>
          <a:lstStyle/>
          <a:p>
            <a:pPr indent="-367030" lvl="0" marL="379095" marR="5080" rtl="0" algn="l">
              <a:lnSpc>
                <a:spcPct val="100000"/>
              </a:lnSpc>
              <a:spcBef>
                <a:spcPts val="0"/>
              </a:spcBef>
              <a:spcAft>
                <a:spcPts val="0"/>
              </a:spcAft>
              <a:buClr>
                <a:srgbClr val="595959"/>
              </a:buClr>
              <a:buSzPts val="1800"/>
              <a:buAutoNum type="arabicPeriod"/>
            </a:pPr>
            <a:r>
              <a:rPr lang="en-US" sz="1800">
                <a:solidFill>
                  <a:srgbClr val="595959"/>
                </a:solidFill>
                <a:latin typeface="Roboto"/>
                <a:ea typeface="Roboto"/>
                <a:cs typeface="Roboto"/>
                <a:sym typeface="Roboto"/>
              </a:rPr>
              <a:t>The fusion dilemma</a:t>
            </a:r>
            <a:endParaRPr sz="1800">
              <a:solidFill>
                <a:srgbClr val="595959"/>
              </a:solidFill>
              <a:latin typeface="Roboto"/>
              <a:ea typeface="Roboto"/>
              <a:cs typeface="Roboto"/>
              <a:sym typeface="Roboto"/>
            </a:endParaRPr>
          </a:p>
          <a:p>
            <a:pPr indent="-367030" lvl="0" marL="379095" marR="5080" rtl="0" algn="l">
              <a:lnSpc>
                <a:spcPct val="100000"/>
              </a:lnSpc>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Optical flow</a:t>
            </a:r>
            <a:endParaRPr sz="1800">
              <a:solidFill>
                <a:srgbClr val="595959"/>
              </a:solidFill>
              <a:latin typeface="Roboto"/>
              <a:ea typeface="Roboto"/>
              <a:cs typeface="Roboto"/>
              <a:sym typeface="Roboto"/>
            </a:endParaRPr>
          </a:p>
          <a:p>
            <a:pPr indent="0" lvl="0" marL="4572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0" marR="5080" rtl="0" algn="l">
              <a:lnSpc>
                <a:spcPct val="100000"/>
              </a:lnSpc>
              <a:spcBef>
                <a:spcPts val="0"/>
              </a:spcBef>
              <a:spcAft>
                <a:spcPts val="0"/>
              </a:spcAft>
              <a:buNone/>
            </a:pPr>
            <a:r>
              <a:t/>
            </a:r>
            <a:endParaRPr b="0" i="0" sz="3000" u="none" cap="none" strike="noStrike">
              <a:solidFill>
                <a:srgbClr val="595959"/>
              </a:solidFill>
              <a:latin typeface="Arial"/>
              <a:ea typeface="Arial"/>
              <a:cs typeface="Arial"/>
              <a:sym typeface="Arial"/>
            </a:endParaRPr>
          </a:p>
        </p:txBody>
      </p:sp>
      <p:grpSp>
        <p:nvGrpSpPr>
          <p:cNvPr id="496" name="Google Shape;496;p34"/>
          <p:cNvGrpSpPr/>
          <p:nvPr/>
        </p:nvGrpSpPr>
        <p:grpSpPr>
          <a:xfrm>
            <a:off x="743751" y="6023100"/>
            <a:ext cx="1606073" cy="834800"/>
            <a:chOff x="796138" y="2306625"/>
            <a:chExt cx="1606073" cy="834800"/>
          </a:xfrm>
        </p:grpSpPr>
        <p:grpSp>
          <p:nvGrpSpPr>
            <p:cNvPr id="497" name="Google Shape;497;p34"/>
            <p:cNvGrpSpPr/>
            <p:nvPr/>
          </p:nvGrpSpPr>
          <p:grpSpPr>
            <a:xfrm>
              <a:off x="796138" y="2306625"/>
              <a:ext cx="1606073" cy="297225"/>
              <a:chOff x="796138" y="2306625"/>
              <a:chExt cx="1606073" cy="297225"/>
            </a:xfrm>
          </p:grpSpPr>
          <p:sp>
            <p:nvSpPr>
              <p:cNvPr id="498" name="Google Shape;498;p34"/>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99" name="Google Shape;499;p34"/>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501" name="Google Shape;501;p34"/>
          <p:cNvGrpSpPr/>
          <p:nvPr/>
        </p:nvGrpSpPr>
        <p:grpSpPr>
          <a:xfrm>
            <a:off x="6689402" y="6023100"/>
            <a:ext cx="1606073" cy="834800"/>
            <a:chOff x="6741789" y="2306625"/>
            <a:chExt cx="1606073" cy="834800"/>
          </a:xfrm>
        </p:grpSpPr>
        <p:sp>
          <p:nvSpPr>
            <p:cNvPr id="502" name="Google Shape;502;p34"/>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03" name="Google Shape;503;p34"/>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505" name="Google Shape;505;p34"/>
          <p:cNvGrpSpPr/>
          <p:nvPr/>
        </p:nvGrpSpPr>
        <p:grpSpPr>
          <a:xfrm>
            <a:off x="5204253" y="6023100"/>
            <a:ext cx="1606073" cy="834800"/>
            <a:chOff x="5256641" y="2306625"/>
            <a:chExt cx="1606073" cy="834800"/>
          </a:xfrm>
        </p:grpSpPr>
        <p:sp>
          <p:nvSpPr>
            <p:cNvPr id="506" name="Google Shape;506;p34"/>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07" name="Google Shape;507;p34"/>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509" name="Google Shape;509;p34"/>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510" name="Google Shape;510;p34"/>
          <p:cNvGrpSpPr/>
          <p:nvPr/>
        </p:nvGrpSpPr>
        <p:grpSpPr>
          <a:xfrm>
            <a:off x="2231323" y="6023100"/>
            <a:ext cx="1606073" cy="834800"/>
            <a:chOff x="2283710" y="2306625"/>
            <a:chExt cx="1606073" cy="834800"/>
          </a:xfrm>
        </p:grpSpPr>
        <p:sp>
          <p:nvSpPr>
            <p:cNvPr id="511" name="Google Shape;511;p3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513" name="Google Shape;513;p3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514" name="Google Shape;514;p34"/>
          <p:cNvGrpSpPr/>
          <p:nvPr/>
        </p:nvGrpSpPr>
        <p:grpSpPr>
          <a:xfrm>
            <a:off x="3716573" y="6023100"/>
            <a:ext cx="1606073" cy="297225"/>
            <a:chOff x="2283710" y="2306625"/>
            <a:chExt cx="1606073" cy="297225"/>
          </a:xfrm>
        </p:grpSpPr>
        <p:sp>
          <p:nvSpPr>
            <p:cNvPr id="515" name="Google Shape;515;p3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517" name="Google Shape;517;p34"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14 / 45</a:t>
            </a:r>
            <a:endParaRPr sz="15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35"/>
          <p:cNvSpPr/>
          <p:nvPr/>
        </p:nvSpPr>
        <p:spPr>
          <a:xfrm>
            <a:off x="1427175" y="2019599"/>
            <a:ext cx="6184800" cy="281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523" name="Google Shape;523;p3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The fusion dilemma</a:t>
            </a:r>
            <a:endParaRPr/>
          </a:p>
          <a:p>
            <a:pPr indent="0" lvl="0" marL="0" rtl="0" algn="l">
              <a:lnSpc>
                <a:spcPct val="85000"/>
              </a:lnSpc>
              <a:spcBef>
                <a:spcPts val="0"/>
              </a:spcBef>
              <a:spcAft>
                <a:spcPts val="0"/>
              </a:spcAft>
              <a:buClr>
                <a:schemeClr val="dk2"/>
              </a:buClr>
              <a:buSzPts val="3200"/>
              <a:buFont typeface="Roboto"/>
              <a:buNone/>
            </a:pPr>
            <a:r>
              <a:rPr lang="en-US" sz="2600"/>
              <a:t>There are multiple approaches</a:t>
            </a:r>
            <a:endParaRPr sz="2600"/>
          </a:p>
        </p:txBody>
      </p:sp>
      <p:sp>
        <p:nvSpPr>
          <p:cNvPr id="524" name="Google Shape;524;p35"/>
          <p:cNvSpPr txBox="1"/>
          <p:nvPr/>
        </p:nvSpPr>
        <p:spPr>
          <a:xfrm>
            <a:off x="684311" y="5383831"/>
            <a:ext cx="7630800" cy="578400"/>
          </a:xfrm>
          <a:prstGeom prst="rect">
            <a:avLst/>
          </a:prstGeom>
          <a:noFill/>
          <a:ln>
            <a:noFill/>
          </a:ln>
        </p:spPr>
        <p:txBody>
          <a:bodyPr anchorCtr="0" anchor="t" bIns="0" lIns="0" spcFirstLastPara="1" rIns="0" wrap="square" tIns="5700">
            <a:noAutofit/>
          </a:bodyPr>
          <a:lstStyle/>
          <a:p>
            <a:pPr indent="0" lvl="0" marL="12700" marR="5080" rtl="0" algn="l">
              <a:lnSpc>
                <a:spcPct val="117857"/>
              </a:lnSpc>
              <a:spcBef>
                <a:spcPts val="0"/>
              </a:spcBef>
              <a:spcAft>
                <a:spcPts val="0"/>
              </a:spcAft>
              <a:buNone/>
            </a:pPr>
            <a:r>
              <a:rPr b="0" i="0" lang="en-US" sz="1400" u="none" cap="none" strike="noStrike">
                <a:solidFill>
                  <a:srgbClr val="222222"/>
                </a:solidFill>
                <a:latin typeface="Arial"/>
                <a:ea typeface="Arial"/>
                <a:cs typeface="Arial"/>
                <a:sym typeface="Arial"/>
              </a:rPr>
              <a:t>Karpathy, A., Toderici, G., Shetty, S., Leung, T., Sukthankar, R., &amp; Fei-Fei, L. . </a:t>
            </a:r>
            <a:r>
              <a:rPr b="0" i="0" lang="en-US" sz="1400" u="sng" cap="none" strike="noStrike">
                <a:solidFill>
                  <a:srgbClr val="1155CC"/>
                </a:solidFill>
                <a:latin typeface="Arial"/>
                <a:ea typeface="Arial"/>
                <a:cs typeface="Arial"/>
                <a:sym typeface="Arial"/>
                <a:hlinkClick r:id="rId4">
                  <a:extLst>
                    <a:ext uri="{A12FA001-AC4F-418D-AE19-62706E023703}">
                      <ahyp:hlinkClr val="tx"/>
                    </a:ext>
                  </a:extLst>
                </a:hlinkClick>
              </a:rPr>
              <a:t>Large-scale video </a:t>
            </a:r>
            <a:r>
              <a:rPr b="0" i="0" lang="en-US" sz="1400" u="none" cap="none" strike="noStrike">
                <a:solidFill>
                  <a:srgbClr val="1155CC"/>
                </a:solidFill>
                <a:latin typeface="Arial"/>
                <a:ea typeface="Arial"/>
                <a:cs typeface="Arial"/>
                <a:sym typeface="Arial"/>
              </a:rPr>
              <a:t> </a:t>
            </a:r>
            <a:r>
              <a:rPr b="0" i="0" lang="en-US" sz="1400" u="sng" cap="none" strike="noStrike">
                <a:solidFill>
                  <a:srgbClr val="1155CC"/>
                </a:solidFill>
                <a:latin typeface="Arial"/>
                <a:ea typeface="Arial"/>
                <a:cs typeface="Arial"/>
                <a:sym typeface="Arial"/>
                <a:hlinkClick r:id="rId5">
                  <a:extLst>
                    <a:ext uri="{A12FA001-AC4F-418D-AE19-62706E023703}">
                      <ahyp:hlinkClr val="tx"/>
                    </a:ext>
                  </a:extLst>
                </a:hlinkClick>
              </a:rPr>
              <a:t>classification with convolutional neural networks</a:t>
            </a:r>
            <a:r>
              <a:rPr b="0" i="0" lang="en-US" sz="1400" u="none" cap="none" strike="noStrike">
                <a:solidFill>
                  <a:srgbClr val="222222"/>
                </a:solidFill>
                <a:latin typeface="Arial"/>
                <a:ea typeface="Arial"/>
                <a:cs typeface="Arial"/>
                <a:sym typeface="Arial"/>
              </a:rPr>
              <a:t>. CVPR 2014</a:t>
            </a:r>
            <a:endParaRPr b="0" i="0" sz="1400" u="none" cap="none" strike="noStrike">
              <a:solidFill>
                <a:srgbClr val="222222"/>
              </a:solidFill>
              <a:latin typeface="Arial"/>
              <a:ea typeface="Arial"/>
              <a:cs typeface="Arial"/>
              <a:sym typeface="Arial"/>
            </a:endParaRPr>
          </a:p>
        </p:txBody>
      </p:sp>
      <p:grpSp>
        <p:nvGrpSpPr>
          <p:cNvPr id="525" name="Google Shape;525;p35"/>
          <p:cNvGrpSpPr/>
          <p:nvPr/>
        </p:nvGrpSpPr>
        <p:grpSpPr>
          <a:xfrm>
            <a:off x="743751" y="6023100"/>
            <a:ext cx="1606073" cy="834800"/>
            <a:chOff x="796138" y="2306625"/>
            <a:chExt cx="1606073" cy="834800"/>
          </a:xfrm>
        </p:grpSpPr>
        <p:grpSp>
          <p:nvGrpSpPr>
            <p:cNvPr id="526" name="Google Shape;526;p35"/>
            <p:cNvGrpSpPr/>
            <p:nvPr/>
          </p:nvGrpSpPr>
          <p:grpSpPr>
            <a:xfrm>
              <a:off x="796138" y="2306625"/>
              <a:ext cx="1606073" cy="297225"/>
              <a:chOff x="796138" y="2306625"/>
              <a:chExt cx="1606073" cy="297225"/>
            </a:xfrm>
          </p:grpSpPr>
          <p:sp>
            <p:nvSpPr>
              <p:cNvPr id="527" name="Google Shape;527;p35"/>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28" name="Google Shape;528;p35"/>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3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530" name="Google Shape;530;p35"/>
          <p:cNvGrpSpPr/>
          <p:nvPr/>
        </p:nvGrpSpPr>
        <p:grpSpPr>
          <a:xfrm>
            <a:off x="6689402" y="6023100"/>
            <a:ext cx="1606073" cy="834800"/>
            <a:chOff x="6741789" y="2306625"/>
            <a:chExt cx="1606073" cy="834800"/>
          </a:xfrm>
        </p:grpSpPr>
        <p:sp>
          <p:nvSpPr>
            <p:cNvPr id="531" name="Google Shape;531;p3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32" name="Google Shape;532;p3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534" name="Google Shape;534;p35"/>
          <p:cNvGrpSpPr/>
          <p:nvPr/>
        </p:nvGrpSpPr>
        <p:grpSpPr>
          <a:xfrm>
            <a:off x="5204253" y="6023100"/>
            <a:ext cx="1606073" cy="834800"/>
            <a:chOff x="5256641" y="2306625"/>
            <a:chExt cx="1606073" cy="834800"/>
          </a:xfrm>
        </p:grpSpPr>
        <p:sp>
          <p:nvSpPr>
            <p:cNvPr id="535" name="Google Shape;535;p35"/>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36" name="Google Shape;536;p35"/>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538" name="Google Shape;538;p35"/>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539" name="Google Shape;539;p35"/>
          <p:cNvGrpSpPr/>
          <p:nvPr/>
        </p:nvGrpSpPr>
        <p:grpSpPr>
          <a:xfrm>
            <a:off x="2231323" y="6023100"/>
            <a:ext cx="1606073" cy="834800"/>
            <a:chOff x="2283710" y="2306625"/>
            <a:chExt cx="1606073" cy="834800"/>
          </a:xfrm>
        </p:grpSpPr>
        <p:sp>
          <p:nvSpPr>
            <p:cNvPr id="540" name="Google Shape;540;p3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542" name="Google Shape;542;p3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543" name="Google Shape;543;p35"/>
          <p:cNvGrpSpPr/>
          <p:nvPr/>
        </p:nvGrpSpPr>
        <p:grpSpPr>
          <a:xfrm>
            <a:off x="3716573" y="6023100"/>
            <a:ext cx="1606073" cy="297225"/>
            <a:chOff x="2283710" y="2306625"/>
            <a:chExt cx="1606073" cy="297225"/>
          </a:xfrm>
        </p:grpSpPr>
        <p:sp>
          <p:nvSpPr>
            <p:cNvPr id="544" name="Google Shape;544;p3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546" name="Google Shape;546;p35"/>
          <p:cNvSpPr txBox="1"/>
          <p:nvPr/>
        </p:nvSpPr>
        <p:spPr>
          <a:xfrm>
            <a:off x="512750" y="4174075"/>
            <a:ext cx="7770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547" name="Google Shape;547;p35"/>
          <p:cNvGrpSpPr/>
          <p:nvPr/>
        </p:nvGrpSpPr>
        <p:grpSpPr>
          <a:xfrm>
            <a:off x="743750" y="4839200"/>
            <a:ext cx="2034900" cy="387600"/>
            <a:chOff x="743750" y="4839200"/>
            <a:chExt cx="2034900" cy="387600"/>
          </a:xfrm>
        </p:grpSpPr>
        <p:sp>
          <p:nvSpPr>
            <p:cNvPr id="548" name="Google Shape;548;p35"/>
            <p:cNvSpPr txBox="1"/>
            <p:nvPr/>
          </p:nvSpPr>
          <p:spPr>
            <a:xfrm>
              <a:off x="743750" y="4929500"/>
              <a:ext cx="2034900" cy="297300"/>
            </a:xfrm>
            <a:prstGeom prst="rect">
              <a:avLst/>
            </a:prstGeom>
            <a:noFill/>
            <a:ln>
              <a:noFill/>
            </a:ln>
          </p:spPr>
          <p:txBody>
            <a:bodyPr anchorCtr="0" anchor="t" bIns="91425" lIns="91425" spcFirstLastPara="1" rIns="91425" wrap="square" tIns="91425">
              <a:noAutofit/>
            </a:bodyPr>
            <a:lstStyle/>
            <a:p>
              <a:pPr indent="0" lvl="0" marL="0" rtl="0" algn="l">
                <a:spcBef>
                  <a:spcPts val="315"/>
                </a:spcBef>
                <a:spcAft>
                  <a:spcPts val="0"/>
                </a:spcAft>
                <a:buNone/>
              </a:pPr>
              <a:r>
                <a:rPr lang="en-US">
                  <a:solidFill>
                    <a:srgbClr val="595959"/>
                  </a:solidFill>
                  <a:latin typeface="Roboto"/>
                  <a:ea typeface="Roboto"/>
                  <a:cs typeface="Roboto"/>
                  <a:sym typeface="Roboto"/>
                </a:rPr>
                <a:t>Single input (frame)</a:t>
              </a:r>
              <a:endParaRPr>
                <a:latin typeface="Roboto"/>
                <a:ea typeface="Roboto"/>
                <a:cs typeface="Roboto"/>
                <a:sym typeface="Roboto"/>
              </a:endParaRPr>
            </a:p>
          </p:txBody>
        </p:sp>
        <p:cxnSp>
          <p:nvCxnSpPr>
            <p:cNvPr id="549" name="Google Shape;549;p35"/>
            <p:cNvCxnSpPr/>
            <p:nvPr/>
          </p:nvCxnSpPr>
          <p:spPr>
            <a:xfrm flipH="1" rot="10800000">
              <a:off x="1858700" y="4839200"/>
              <a:ext cx="152100" cy="232200"/>
            </a:xfrm>
            <a:prstGeom prst="straightConnector1">
              <a:avLst/>
            </a:prstGeom>
            <a:noFill/>
            <a:ln cap="flat" cmpd="sng" w="9525">
              <a:solidFill>
                <a:schemeClr val="dk2"/>
              </a:solidFill>
              <a:prstDash val="solid"/>
              <a:round/>
              <a:headEnd len="med" w="med" type="none"/>
              <a:tailEnd len="med" w="med" type="triangle"/>
            </a:ln>
          </p:spPr>
        </p:cxnSp>
      </p:grpSp>
      <p:sp>
        <p:nvSpPr>
          <p:cNvPr id="550" name="Google Shape;550;p35"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15 / 45</a:t>
            </a:r>
            <a:endParaRPr sz="15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4" name="Shape 554"/>
        <p:cNvGrpSpPr/>
        <p:nvPr/>
      </p:nvGrpSpPr>
      <p:grpSpPr>
        <a:xfrm>
          <a:off x="0" y="0"/>
          <a:ext cx="0" cy="0"/>
          <a:chOff x="0" y="0"/>
          <a:chExt cx="0" cy="0"/>
        </a:xfrm>
      </p:grpSpPr>
      <p:sp>
        <p:nvSpPr>
          <p:cNvPr id="555" name="Google Shape;555;p36"/>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Optical flow</a:t>
            </a:r>
            <a:endParaRPr/>
          </a:p>
        </p:txBody>
      </p:sp>
      <p:sp>
        <p:nvSpPr>
          <p:cNvPr id="556" name="Google Shape;556;p36"/>
          <p:cNvSpPr txBox="1"/>
          <p:nvPr/>
        </p:nvSpPr>
        <p:spPr>
          <a:xfrm>
            <a:off x="384725" y="1418602"/>
            <a:ext cx="7577400" cy="1978200"/>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An algorithmic calculation which </a:t>
            </a:r>
            <a:r>
              <a:rPr b="1" lang="en-US" sz="1800">
                <a:solidFill>
                  <a:srgbClr val="595959"/>
                </a:solidFill>
                <a:latin typeface="Roboto"/>
                <a:ea typeface="Roboto"/>
                <a:cs typeface="Roboto"/>
                <a:sym typeface="Roboto"/>
              </a:rPr>
              <a:t>receive two </a:t>
            </a:r>
            <a:r>
              <a:rPr b="1" lang="en-US" sz="1800">
                <a:solidFill>
                  <a:srgbClr val="595959"/>
                </a:solidFill>
                <a:latin typeface="Roboto"/>
                <a:ea typeface="Roboto"/>
                <a:cs typeface="Roboto"/>
                <a:sym typeface="Roboto"/>
              </a:rPr>
              <a:t>consecutive frames and return a </a:t>
            </a:r>
            <a:r>
              <a:rPr b="1" lang="en-US" sz="1800">
                <a:solidFill>
                  <a:srgbClr val="595959"/>
                </a:solidFill>
                <a:latin typeface="Roboto"/>
                <a:ea typeface="Roboto"/>
                <a:cs typeface="Roboto"/>
                <a:sym typeface="Roboto"/>
              </a:rPr>
              <a:t>2D vector field</a:t>
            </a:r>
            <a:r>
              <a:rPr lang="en-US" sz="1800">
                <a:solidFill>
                  <a:srgbClr val="595959"/>
                </a:solidFill>
                <a:latin typeface="Roboto"/>
                <a:ea typeface="Roboto"/>
                <a:cs typeface="Roboto"/>
                <a:sym typeface="Roboto"/>
              </a:rPr>
              <a:t> where each vector is a displacement vector </a:t>
            </a:r>
            <a:r>
              <a:rPr b="1" lang="en-US" sz="1800">
                <a:solidFill>
                  <a:srgbClr val="595959"/>
                </a:solidFill>
                <a:latin typeface="Roboto"/>
                <a:ea typeface="Roboto"/>
                <a:cs typeface="Roboto"/>
                <a:sym typeface="Roboto"/>
              </a:rPr>
              <a:t>showing the movement of points from first frame to second</a:t>
            </a:r>
            <a:r>
              <a:rPr lang="en-US" sz="1800">
                <a:solidFill>
                  <a:srgbClr val="595959"/>
                </a:solidFill>
                <a:latin typeface="Roboto"/>
                <a:ea typeface="Roboto"/>
                <a:cs typeface="Roboto"/>
                <a:sym typeface="Roboto"/>
              </a:rPr>
              <a:t>.</a:t>
            </a:r>
            <a:br>
              <a:rPr lang="en-US" sz="1800">
                <a:solidFill>
                  <a:srgbClr val="595959"/>
                </a:solidFill>
                <a:latin typeface="Roboto"/>
                <a:ea typeface="Roboto"/>
                <a:cs typeface="Roboto"/>
                <a:sym typeface="Roboto"/>
              </a:rPr>
            </a:br>
            <a:r>
              <a:rPr lang="en-US" sz="1800">
                <a:solidFill>
                  <a:srgbClr val="595959"/>
                </a:solidFill>
                <a:latin typeface="Roboto"/>
                <a:ea typeface="Roboto"/>
                <a:cs typeface="Roboto"/>
                <a:sym typeface="Roboto"/>
              </a:rPr>
              <a:t>The arrow shows its displacement vector.</a:t>
            </a:r>
            <a:br>
              <a:rPr lang="en-US" sz="1800">
                <a:solidFill>
                  <a:srgbClr val="595959"/>
                </a:solidFill>
                <a:latin typeface="Roboto"/>
                <a:ea typeface="Roboto"/>
                <a:cs typeface="Roboto"/>
                <a:sym typeface="Roboto"/>
              </a:rPr>
            </a:br>
            <a:br>
              <a:rPr lang="en-US" sz="1800">
                <a:solidFill>
                  <a:srgbClr val="595959"/>
                </a:solidFill>
                <a:latin typeface="Roboto"/>
                <a:ea typeface="Roboto"/>
                <a:cs typeface="Roboto"/>
                <a:sym typeface="Roboto"/>
              </a:rPr>
            </a:br>
            <a:r>
              <a:rPr lang="en-US" sz="1800">
                <a:solidFill>
                  <a:srgbClr val="595959"/>
                </a:solidFill>
                <a:latin typeface="Roboto"/>
                <a:ea typeface="Roboto"/>
                <a:cs typeface="Roboto"/>
                <a:sym typeface="Roboto"/>
              </a:rPr>
              <a:t>Assuming that pixel intensities of an object are constant between consecutive frames.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p:txBody>
      </p:sp>
      <p:grpSp>
        <p:nvGrpSpPr>
          <p:cNvPr id="557" name="Google Shape;557;p36"/>
          <p:cNvGrpSpPr/>
          <p:nvPr/>
        </p:nvGrpSpPr>
        <p:grpSpPr>
          <a:xfrm>
            <a:off x="743751" y="6023100"/>
            <a:ext cx="1606073" cy="834800"/>
            <a:chOff x="796138" y="2306625"/>
            <a:chExt cx="1606073" cy="834800"/>
          </a:xfrm>
        </p:grpSpPr>
        <p:grpSp>
          <p:nvGrpSpPr>
            <p:cNvPr id="558" name="Google Shape;558;p36"/>
            <p:cNvGrpSpPr/>
            <p:nvPr/>
          </p:nvGrpSpPr>
          <p:grpSpPr>
            <a:xfrm>
              <a:off x="796138" y="2306625"/>
              <a:ext cx="1606073" cy="297225"/>
              <a:chOff x="796138" y="2306625"/>
              <a:chExt cx="1606073" cy="297225"/>
            </a:xfrm>
          </p:grpSpPr>
          <p:sp>
            <p:nvSpPr>
              <p:cNvPr id="559" name="Google Shape;559;p36"/>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60" name="Google Shape;560;p36"/>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6"/>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562" name="Google Shape;562;p36"/>
          <p:cNvGrpSpPr/>
          <p:nvPr/>
        </p:nvGrpSpPr>
        <p:grpSpPr>
          <a:xfrm>
            <a:off x="6689402" y="6023100"/>
            <a:ext cx="1606073" cy="834800"/>
            <a:chOff x="6741789" y="2306625"/>
            <a:chExt cx="1606073" cy="834800"/>
          </a:xfrm>
        </p:grpSpPr>
        <p:sp>
          <p:nvSpPr>
            <p:cNvPr id="563" name="Google Shape;563;p36"/>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64" name="Google Shape;564;p36"/>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566" name="Google Shape;566;p36"/>
          <p:cNvGrpSpPr/>
          <p:nvPr/>
        </p:nvGrpSpPr>
        <p:grpSpPr>
          <a:xfrm>
            <a:off x="5204253" y="6023100"/>
            <a:ext cx="1606073" cy="834800"/>
            <a:chOff x="5256641" y="2306625"/>
            <a:chExt cx="1606073" cy="834800"/>
          </a:xfrm>
        </p:grpSpPr>
        <p:sp>
          <p:nvSpPr>
            <p:cNvPr id="567" name="Google Shape;567;p36"/>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68" name="Google Shape;568;p36"/>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570" name="Google Shape;570;p36"/>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571" name="Google Shape;571;p36"/>
          <p:cNvGrpSpPr/>
          <p:nvPr/>
        </p:nvGrpSpPr>
        <p:grpSpPr>
          <a:xfrm>
            <a:off x="2231323" y="6023100"/>
            <a:ext cx="1606073" cy="834800"/>
            <a:chOff x="2283710" y="2306625"/>
            <a:chExt cx="1606073" cy="834800"/>
          </a:xfrm>
        </p:grpSpPr>
        <p:sp>
          <p:nvSpPr>
            <p:cNvPr id="572" name="Google Shape;572;p3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574" name="Google Shape;574;p3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575" name="Google Shape;575;p36"/>
          <p:cNvGrpSpPr/>
          <p:nvPr/>
        </p:nvGrpSpPr>
        <p:grpSpPr>
          <a:xfrm>
            <a:off x="3716573" y="6023100"/>
            <a:ext cx="1606073" cy="297225"/>
            <a:chOff x="2283710" y="2306625"/>
            <a:chExt cx="1606073" cy="297225"/>
          </a:xfrm>
        </p:grpSpPr>
        <p:sp>
          <p:nvSpPr>
            <p:cNvPr id="576" name="Google Shape;576;p3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578" name="Google Shape;578;p36"/>
          <p:cNvPicPr preferRelativeResize="0"/>
          <p:nvPr/>
        </p:nvPicPr>
        <p:blipFill>
          <a:blip r:embed="rId3">
            <a:alphaModFix/>
          </a:blip>
          <a:stretch>
            <a:fillRect/>
          </a:stretch>
        </p:blipFill>
        <p:spPr>
          <a:xfrm>
            <a:off x="4652926" y="3965487"/>
            <a:ext cx="3642555" cy="1371425"/>
          </a:xfrm>
          <a:prstGeom prst="rect">
            <a:avLst/>
          </a:prstGeom>
          <a:noFill/>
          <a:ln>
            <a:noFill/>
          </a:ln>
        </p:spPr>
      </p:pic>
      <p:pic>
        <p:nvPicPr>
          <p:cNvPr id="579" name="Google Shape;579;p36"/>
          <p:cNvPicPr preferRelativeResize="0"/>
          <p:nvPr/>
        </p:nvPicPr>
        <p:blipFill>
          <a:blip r:embed="rId4">
            <a:alphaModFix/>
          </a:blip>
          <a:stretch>
            <a:fillRect/>
          </a:stretch>
        </p:blipFill>
        <p:spPr>
          <a:xfrm>
            <a:off x="743750" y="3965489"/>
            <a:ext cx="3098900" cy="1488924"/>
          </a:xfrm>
          <a:prstGeom prst="rect">
            <a:avLst/>
          </a:prstGeom>
          <a:noFill/>
          <a:ln>
            <a:noFill/>
          </a:ln>
        </p:spPr>
      </p:pic>
      <p:sp>
        <p:nvSpPr>
          <p:cNvPr id="580" name="Google Shape;580;p36"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16 / 45</a:t>
            </a:r>
            <a:endParaRPr sz="15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4" name="Shape 584"/>
        <p:cNvGrpSpPr/>
        <p:nvPr/>
      </p:nvGrpSpPr>
      <p:grpSpPr>
        <a:xfrm>
          <a:off x="0" y="0"/>
          <a:ext cx="0" cy="0"/>
          <a:chOff x="0" y="0"/>
          <a:chExt cx="0" cy="0"/>
        </a:xfrm>
      </p:grpSpPr>
      <p:sp>
        <p:nvSpPr>
          <p:cNvPr id="585" name="Google Shape;585;p37"/>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Sparse vs Dense Optical Flow</a:t>
            </a:r>
            <a:endParaRPr/>
          </a:p>
        </p:txBody>
      </p:sp>
      <p:sp>
        <p:nvSpPr>
          <p:cNvPr id="586" name="Google Shape;586;p37"/>
          <p:cNvSpPr txBox="1"/>
          <p:nvPr/>
        </p:nvSpPr>
        <p:spPr>
          <a:xfrm>
            <a:off x="384725" y="1418593"/>
            <a:ext cx="7577400" cy="1715400"/>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a:t>
            </a:r>
            <a:r>
              <a:rPr lang="en-US" sz="1800">
                <a:solidFill>
                  <a:srgbClr val="595959"/>
                </a:solidFill>
                <a:latin typeface="Roboto"/>
                <a:ea typeface="Roboto"/>
                <a:cs typeface="Roboto"/>
                <a:sym typeface="Roboto"/>
              </a:rPr>
              <a:t>Sparse optical flow gives the flow vectors of some "interesting features" (say few pixels depicting the edges or corners of an object) within the frame while Dense optical flow, which gives the flow vectors of the entire frame (all pixels) - up to one flow vector per pixel. As you would've guessed, Dense optical flow has higher accuracy at the cost of being slow/computationally expensive.” (</a:t>
            </a:r>
            <a:r>
              <a:rPr lang="en-US" sz="1800" u="sng">
                <a:solidFill>
                  <a:schemeClr val="hlink"/>
                </a:solidFill>
                <a:latin typeface="Roboto"/>
                <a:ea typeface="Roboto"/>
                <a:cs typeface="Roboto"/>
                <a:sym typeface="Roboto"/>
                <a:hlinkClick r:id="rId3"/>
              </a:rPr>
              <a:t>nanonets</a:t>
            </a:r>
            <a:r>
              <a:rPr lang="en-US" sz="1800">
                <a:solidFill>
                  <a:srgbClr val="595959"/>
                </a:solidFill>
                <a:latin typeface="Roboto"/>
                <a:ea typeface="Roboto"/>
                <a:cs typeface="Roboto"/>
                <a:sym typeface="Roboto"/>
              </a:rPr>
              <a:t>)</a:t>
            </a:r>
            <a:endParaRPr sz="1800">
              <a:solidFill>
                <a:srgbClr val="595959"/>
              </a:solidFill>
              <a:latin typeface="Roboto"/>
              <a:ea typeface="Roboto"/>
              <a:cs typeface="Roboto"/>
              <a:sym typeface="Roboto"/>
            </a:endParaRPr>
          </a:p>
        </p:txBody>
      </p:sp>
      <p:grpSp>
        <p:nvGrpSpPr>
          <p:cNvPr id="587" name="Google Shape;587;p37"/>
          <p:cNvGrpSpPr/>
          <p:nvPr/>
        </p:nvGrpSpPr>
        <p:grpSpPr>
          <a:xfrm>
            <a:off x="743751" y="6023100"/>
            <a:ext cx="1606073" cy="834800"/>
            <a:chOff x="796138" y="2306625"/>
            <a:chExt cx="1606073" cy="834800"/>
          </a:xfrm>
        </p:grpSpPr>
        <p:grpSp>
          <p:nvGrpSpPr>
            <p:cNvPr id="588" name="Google Shape;588;p37"/>
            <p:cNvGrpSpPr/>
            <p:nvPr/>
          </p:nvGrpSpPr>
          <p:grpSpPr>
            <a:xfrm>
              <a:off x="796138" y="2306625"/>
              <a:ext cx="1606073" cy="297225"/>
              <a:chOff x="796138" y="2306625"/>
              <a:chExt cx="1606073" cy="297225"/>
            </a:xfrm>
          </p:grpSpPr>
          <p:sp>
            <p:nvSpPr>
              <p:cNvPr id="589" name="Google Shape;589;p37"/>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90" name="Google Shape;590;p37"/>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7"/>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592" name="Google Shape;592;p37"/>
          <p:cNvGrpSpPr/>
          <p:nvPr/>
        </p:nvGrpSpPr>
        <p:grpSpPr>
          <a:xfrm>
            <a:off x="6689402" y="6023100"/>
            <a:ext cx="1606073" cy="834800"/>
            <a:chOff x="6741789" y="2306625"/>
            <a:chExt cx="1606073" cy="834800"/>
          </a:xfrm>
        </p:grpSpPr>
        <p:sp>
          <p:nvSpPr>
            <p:cNvPr id="593" name="Google Shape;593;p37"/>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94" name="Google Shape;594;p37"/>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596" name="Google Shape;596;p37"/>
          <p:cNvGrpSpPr/>
          <p:nvPr/>
        </p:nvGrpSpPr>
        <p:grpSpPr>
          <a:xfrm>
            <a:off x="5204253" y="6023100"/>
            <a:ext cx="1606073" cy="834800"/>
            <a:chOff x="5256641" y="2306625"/>
            <a:chExt cx="1606073" cy="834800"/>
          </a:xfrm>
        </p:grpSpPr>
        <p:sp>
          <p:nvSpPr>
            <p:cNvPr id="597" name="Google Shape;597;p37"/>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98" name="Google Shape;598;p37"/>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600" name="Google Shape;600;p37"/>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601" name="Google Shape;601;p37"/>
          <p:cNvGrpSpPr/>
          <p:nvPr/>
        </p:nvGrpSpPr>
        <p:grpSpPr>
          <a:xfrm>
            <a:off x="2231323" y="6023100"/>
            <a:ext cx="1606073" cy="834800"/>
            <a:chOff x="2283710" y="2306625"/>
            <a:chExt cx="1606073" cy="834800"/>
          </a:xfrm>
        </p:grpSpPr>
        <p:sp>
          <p:nvSpPr>
            <p:cNvPr id="602" name="Google Shape;602;p3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604" name="Google Shape;604;p3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605" name="Google Shape;605;p37"/>
          <p:cNvGrpSpPr/>
          <p:nvPr/>
        </p:nvGrpSpPr>
        <p:grpSpPr>
          <a:xfrm>
            <a:off x="3716573" y="6023100"/>
            <a:ext cx="1606073" cy="297225"/>
            <a:chOff x="2283710" y="2306625"/>
            <a:chExt cx="1606073" cy="297225"/>
          </a:xfrm>
        </p:grpSpPr>
        <p:sp>
          <p:nvSpPr>
            <p:cNvPr id="606" name="Google Shape;606;p3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608" name="Google Shape;608;p37"/>
          <p:cNvPicPr preferRelativeResize="0"/>
          <p:nvPr/>
        </p:nvPicPr>
        <p:blipFill>
          <a:blip r:embed="rId4">
            <a:alphaModFix/>
          </a:blip>
          <a:stretch>
            <a:fillRect/>
          </a:stretch>
        </p:blipFill>
        <p:spPr>
          <a:xfrm>
            <a:off x="1714500" y="3494175"/>
            <a:ext cx="5715000" cy="1609725"/>
          </a:xfrm>
          <a:prstGeom prst="rect">
            <a:avLst/>
          </a:prstGeom>
          <a:noFill/>
          <a:ln>
            <a:noFill/>
          </a:ln>
        </p:spPr>
      </p:pic>
      <p:sp>
        <p:nvSpPr>
          <p:cNvPr id="609" name="Google Shape;609;p37"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17 / 45</a:t>
            </a:r>
            <a:endParaRPr sz="15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13" name="Shape 613"/>
        <p:cNvGrpSpPr/>
        <p:nvPr/>
      </p:nvGrpSpPr>
      <p:grpSpPr>
        <a:xfrm>
          <a:off x="0" y="0"/>
          <a:ext cx="0" cy="0"/>
          <a:chOff x="0" y="0"/>
          <a:chExt cx="0" cy="0"/>
        </a:xfrm>
      </p:grpSpPr>
      <p:sp>
        <p:nvSpPr>
          <p:cNvPr id="614" name="Google Shape;614;p38"/>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Optical flow</a:t>
            </a:r>
            <a:endParaRPr/>
          </a:p>
        </p:txBody>
      </p:sp>
      <p:sp>
        <p:nvSpPr>
          <p:cNvPr id="615" name="Google Shape;615;p38"/>
          <p:cNvSpPr txBox="1"/>
          <p:nvPr/>
        </p:nvSpPr>
        <p:spPr>
          <a:xfrm>
            <a:off x="384725" y="1418606"/>
            <a:ext cx="7577400" cy="768000"/>
          </a:xfrm>
          <a:prstGeom prst="rect">
            <a:avLst/>
          </a:prstGeom>
          <a:noFill/>
          <a:ln>
            <a:noFill/>
          </a:ln>
        </p:spPr>
        <p:txBody>
          <a:bodyPr anchorCtr="0" anchor="t" bIns="0" lIns="0" spcFirstLastPara="1" rIns="0" wrap="square" tIns="10775">
            <a:noAutofit/>
          </a:bodyPr>
          <a:lstStyle/>
          <a:p>
            <a:pPr indent="-330200" lvl="0" marL="342900" rtl="0" algn="l">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Assume the video is a 3D continuous and differentiable function and hence can be expand into a Taylor series around a certain pixel and time: (neglect the higher order terms)</a:t>
            </a:r>
            <a:endParaRPr sz="1800">
              <a:solidFill>
                <a:srgbClr val="595959"/>
              </a:solidFill>
              <a:latin typeface="Roboto"/>
              <a:ea typeface="Roboto"/>
              <a:cs typeface="Roboto"/>
              <a:sym typeface="Roboto"/>
            </a:endParaRPr>
          </a:p>
          <a:p>
            <a:pPr indent="-215900" lvl="0" marL="342900" rtl="0" algn="l">
              <a:spcBef>
                <a:spcPts val="400"/>
              </a:spcBef>
              <a:spcAft>
                <a:spcPts val="0"/>
              </a:spcAft>
              <a:buClr>
                <a:schemeClr val="dk1"/>
              </a:buClr>
              <a:buSzPts val="2000"/>
              <a:buFont typeface="Arial"/>
              <a:buNone/>
            </a:pPr>
            <a:r>
              <a:t/>
            </a:r>
            <a:endParaRPr sz="1800">
              <a:solidFill>
                <a:srgbClr val="595959"/>
              </a:solidFill>
              <a:latin typeface="Roboto"/>
              <a:ea typeface="Roboto"/>
              <a:cs typeface="Roboto"/>
              <a:sym typeface="Roboto"/>
            </a:endParaRPr>
          </a:p>
          <a:p>
            <a:pPr indent="-330200" lvl="0" marL="342900" rtl="0" algn="l">
              <a:spcBef>
                <a:spcPts val="4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Assuming all intensities of a moving object in the video remain the same:</a:t>
            </a:r>
            <a:endParaRPr sz="1800">
              <a:solidFill>
                <a:srgbClr val="595959"/>
              </a:solidFill>
              <a:latin typeface="Roboto"/>
              <a:ea typeface="Roboto"/>
              <a:cs typeface="Roboto"/>
              <a:sym typeface="Roboto"/>
            </a:endParaRPr>
          </a:p>
          <a:p>
            <a:pPr indent="0" lvl="0" marL="127000" rtl="0" algn="l">
              <a:spcBef>
                <a:spcPts val="400"/>
              </a:spcBef>
              <a:spcAft>
                <a:spcPts val="0"/>
              </a:spcAft>
              <a:buClr>
                <a:schemeClr val="dk1"/>
              </a:buClr>
              <a:buSzPts val="2000"/>
              <a:buFont typeface="Arial"/>
              <a:buNone/>
            </a:pPr>
            <a:r>
              <a:t/>
            </a:r>
            <a:endParaRPr sz="1800">
              <a:solidFill>
                <a:srgbClr val="595959"/>
              </a:solidFill>
              <a:latin typeface="Roboto"/>
              <a:ea typeface="Roboto"/>
              <a:cs typeface="Roboto"/>
              <a:sym typeface="Roboto"/>
            </a:endParaRPr>
          </a:p>
          <a:p>
            <a:pPr indent="-330200" lvl="0" marL="342900" rtl="0" algn="l">
              <a:spcBef>
                <a:spcPts val="4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We get:</a:t>
            </a:r>
            <a:endParaRPr sz="1800">
              <a:solidFill>
                <a:srgbClr val="595959"/>
              </a:solidFill>
              <a:latin typeface="Roboto"/>
              <a:ea typeface="Roboto"/>
              <a:cs typeface="Roboto"/>
              <a:sym typeface="Roboto"/>
            </a:endParaRPr>
          </a:p>
          <a:p>
            <a:pPr indent="-215900" lvl="0" marL="342900" rtl="0" algn="l">
              <a:spcBef>
                <a:spcPts val="400"/>
              </a:spcBef>
              <a:spcAft>
                <a:spcPts val="0"/>
              </a:spcAft>
              <a:buClr>
                <a:schemeClr val="dk1"/>
              </a:buClr>
              <a:buSzPts val="2000"/>
              <a:buFont typeface="Arial"/>
              <a:buNone/>
            </a:pPr>
            <a:r>
              <a:t/>
            </a:r>
            <a:endParaRPr sz="1800">
              <a:solidFill>
                <a:srgbClr val="595959"/>
              </a:solidFill>
              <a:latin typeface="Roboto"/>
              <a:ea typeface="Roboto"/>
              <a:cs typeface="Roboto"/>
              <a:sym typeface="Roboto"/>
            </a:endParaRPr>
          </a:p>
          <a:p>
            <a:pPr indent="-330200" lvl="0" marL="342900" rtl="0" algn="l">
              <a:spcBef>
                <a:spcPts val="4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Finally by </a:t>
            </a:r>
            <a:r>
              <a:rPr lang="en-US" sz="1800">
                <a:solidFill>
                  <a:srgbClr val="595959"/>
                </a:solidFill>
                <a:latin typeface="Roboto"/>
                <a:ea typeface="Roboto"/>
                <a:cs typeface="Roboto"/>
                <a:sym typeface="Roboto"/>
              </a:rPr>
              <a:t>∆x,∆y,∆t</a:t>
            </a:r>
            <a:r>
              <a:rPr lang="en-US" sz="1800">
                <a:solidFill>
                  <a:srgbClr val="595959"/>
                </a:solidFill>
                <a:latin typeface="Roboto"/>
                <a:ea typeface="Roboto"/>
                <a:cs typeface="Roboto"/>
                <a:sym typeface="Roboto"/>
              </a:rPr>
              <a:t> dividing by </a:t>
            </a:r>
            <a:r>
              <a:rPr lang="en-US" sz="1800">
                <a:solidFill>
                  <a:srgbClr val="595959"/>
                </a:solidFill>
                <a:latin typeface="Roboto"/>
                <a:ea typeface="Roboto"/>
                <a:cs typeface="Roboto"/>
                <a:sym typeface="Roboto"/>
              </a:rPr>
              <a:t>∆</a:t>
            </a:r>
            <a:r>
              <a:rPr lang="en-US" sz="1800">
                <a:solidFill>
                  <a:srgbClr val="595959"/>
                </a:solidFill>
                <a:latin typeface="Roboto"/>
                <a:ea typeface="Roboto"/>
                <a:cs typeface="Roboto"/>
                <a:sym typeface="Roboto"/>
              </a:rPr>
              <a:t>t we get the optical flow constraint for a pixel movement:</a:t>
            </a:r>
            <a:endParaRPr sz="1800">
              <a:solidFill>
                <a:srgbClr val="595959"/>
              </a:solidFill>
              <a:latin typeface="Roboto"/>
              <a:ea typeface="Roboto"/>
              <a:cs typeface="Roboto"/>
              <a:sym typeface="Roboto"/>
            </a:endParaRPr>
          </a:p>
          <a:p>
            <a:pPr indent="0" lvl="0" marL="342900" rtl="0" algn="l">
              <a:spcBef>
                <a:spcPts val="400"/>
              </a:spcBef>
              <a:spcAft>
                <a:spcPts val="0"/>
              </a:spcAft>
              <a:buNone/>
            </a:pPr>
            <a:r>
              <a:t/>
            </a:r>
            <a:endParaRPr sz="1800">
              <a:solidFill>
                <a:srgbClr val="595959"/>
              </a:solidFill>
              <a:latin typeface="Roboto"/>
              <a:ea typeface="Roboto"/>
              <a:cs typeface="Roboto"/>
              <a:sym typeface="Roboto"/>
            </a:endParaRPr>
          </a:p>
          <a:p>
            <a:pPr indent="-330200" lvl="0" marL="342900" rtl="0" algn="l">
              <a:spcBef>
                <a:spcPts val="4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Where               are the frame gradient (which we can calculate) and           is the velocities of a certain pixel that we want to estimate.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p:txBody>
      </p:sp>
      <p:grpSp>
        <p:nvGrpSpPr>
          <p:cNvPr id="616" name="Google Shape;616;p38"/>
          <p:cNvGrpSpPr/>
          <p:nvPr/>
        </p:nvGrpSpPr>
        <p:grpSpPr>
          <a:xfrm>
            <a:off x="743751" y="6023100"/>
            <a:ext cx="1606073" cy="834800"/>
            <a:chOff x="796138" y="2306625"/>
            <a:chExt cx="1606073" cy="834800"/>
          </a:xfrm>
        </p:grpSpPr>
        <p:grpSp>
          <p:nvGrpSpPr>
            <p:cNvPr id="617" name="Google Shape;617;p38"/>
            <p:cNvGrpSpPr/>
            <p:nvPr/>
          </p:nvGrpSpPr>
          <p:grpSpPr>
            <a:xfrm>
              <a:off x="796138" y="2306625"/>
              <a:ext cx="1606073" cy="297225"/>
              <a:chOff x="796138" y="2306625"/>
              <a:chExt cx="1606073" cy="297225"/>
            </a:xfrm>
          </p:grpSpPr>
          <p:sp>
            <p:nvSpPr>
              <p:cNvPr id="618" name="Google Shape;618;p38"/>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19" name="Google Shape;619;p38"/>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38"/>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621" name="Google Shape;621;p38"/>
          <p:cNvGrpSpPr/>
          <p:nvPr/>
        </p:nvGrpSpPr>
        <p:grpSpPr>
          <a:xfrm>
            <a:off x="6689402" y="6023100"/>
            <a:ext cx="1606073" cy="834800"/>
            <a:chOff x="6741789" y="2306625"/>
            <a:chExt cx="1606073" cy="834800"/>
          </a:xfrm>
        </p:grpSpPr>
        <p:sp>
          <p:nvSpPr>
            <p:cNvPr id="622" name="Google Shape;622;p38"/>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23" name="Google Shape;623;p38"/>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625" name="Google Shape;625;p38"/>
          <p:cNvGrpSpPr/>
          <p:nvPr/>
        </p:nvGrpSpPr>
        <p:grpSpPr>
          <a:xfrm>
            <a:off x="5204253" y="6023100"/>
            <a:ext cx="1606073" cy="834800"/>
            <a:chOff x="5256641" y="2306625"/>
            <a:chExt cx="1606073" cy="834800"/>
          </a:xfrm>
        </p:grpSpPr>
        <p:sp>
          <p:nvSpPr>
            <p:cNvPr id="626" name="Google Shape;626;p38"/>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27" name="Google Shape;627;p38"/>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629" name="Google Shape;629;p38"/>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630" name="Google Shape;630;p38"/>
          <p:cNvGrpSpPr/>
          <p:nvPr/>
        </p:nvGrpSpPr>
        <p:grpSpPr>
          <a:xfrm>
            <a:off x="2231323" y="6023100"/>
            <a:ext cx="1606073" cy="834800"/>
            <a:chOff x="2283710" y="2306625"/>
            <a:chExt cx="1606073" cy="834800"/>
          </a:xfrm>
        </p:grpSpPr>
        <p:sp>
          <p:nvSpPr>
            <p:cNvPr id="631" name="Google Shape;631;p3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633" name="Google Shape;633;p3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634" name="Google Shape;634;p38"/>
          <p:cNvGrpSpPr/>
          <p:nvPr/>
        </p:nvGrpSpPr>
        <p:grpSpPr>
          <a:xfrm>
            <a:off x="3716573" y="6023100"/>
            <a:ext cx="1606073" cy="297225"/>
            <a:chOff x="2283710" y="2306625"/>
            <a:chExt cx="1606073" cy="297225"/>
          </a:xfrm>
        </p:grpSpPr>
        <p:sp>
          <p:nvSpPr>
            <p:cNvPr id="635" name="Google Shape;635;p3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637" name="Google Shape;637;p38"/>
          <p:cNvPicPr preferRelativeResize="0"/>
          <p:nvPr/>
        </p:nvPicPr>
        <p:blipFill>
          <a:blip r:embed="rId3">
            <a:alphaModFix/>
          </a:blip>
          <a:stretch>
            <a:fillRect/>
          </a:stretch>
        </p:blipFill>
        <p:spPr>
          <a:xfrm>
            <a:off x="1291750" y="2235125"/>
            <a:ext cx="5763349" cy="446400"/>
          </a:xfrm>
          <a:prstGeom prst="rect">
            <a:avLst/>
          </a:prstGeom>
          <a:noFill/>
          <a:ln>
            <a:noFill/>
          </a:ln>
        </p:spPr>
      </p:pic>
      <p:pic>
        <p:nvPicPr>
          <p:cNvPr id="638" name="Google Shape;638;p38"/>
          <p:cNvPicPr preferRelativeResize="0"/>
          <p:nvPr/>
        </p:nvPicPr>
        <p:blipFill>
          <a:blip r:embed="rId4">
            <a:alphaModFix/>
          </a:blip>
          <a:stretch>
            <a:fillRect/>
          </a:stretch>
        </p:blipFill>
        <p:spPr>
          <a:xfrm>
            <a:off x="2475500" y="3082650"/>
            <a:ext cx="3395828" cy="446400"/>
          </a:xfrm>
          <a:prstGeom prst="rect">
            <a:avLst/>
          </a:prstGeom>
          <a:noFill/>
          <a:ln>
            <a:noFill/>
          </a:ln>
        </p:spPr>
      </p:pic>
      <p:pic>
        <p:nvPicPr>
          <p:cNvPr id="639" name="Google Shape;639;p38"/>
          <p:cNvPicPr preferRelativeResize="0"/>
          <p:nvPr/>
        </p:nvPicPr>
        <p:blipFill>
          <a:blip r:embed="rId5">
            <a:alphaModFix/>
          </a:blip>
          <a:stretch>
            <a:fillRect/>
          </a:stretch>
        </p:blipFill>
        <p:spPr>
          <a:xfrm>
            <a:off x="3236775" y="3697450"/>
            <a:ext cx="1873285" cy="446400"/>
          </a:xfrm>
          <a:prstGeom prst="rect">
            <a:avLst/>
          </a:prstGeom>
          <a:noFill/>
          <a:ln>
            <a:noFill/>
          </a:ln>
        </p:spPr>
      </p:pic>
      <p:pic>
        <p:nvPicPr>
          <p:cNvPr id="640" name="Google Shape;640;p38"/>
          <p:cNvPicPr preferRelativeResize="0"/>
          <p:nvPr/>
        </p:nvPicPr>
        <p:blipFill>
          <a:blip r:embed="rId6">
            <a:alphaModFix/>
          </a:blip>
          <a:stretch>
            <a:fillRect/>
          </a:stretch>
        </p:blipFill>
        <p:spPr>
          <a:xfrm>
            <a:off x="3510025" y="4552875"/>
            <a:ext cx="2518971" cy="446400"/>
          </a:xfrm>
          <a:prstGeom prst="rect">
            <a:avLst/>
          </a:prstGeom>
          <a:noFill/>
          <a:ln>
            <a:noFill/>
          </a:ln>
        </p:spPr>
      </p:pic>
      <p:pic>
        <p:nvPicPr>
          <p:cNvPr id="641" name="Google Shape;641;p38"/>
          <p:cNvPicPr preferRelativeResize="0"/>
          <p:nvPr/>
        </p:nvPicPr>
        <p:blipFill>
          <a:blip r:embed="rId7">
            <a:alphaModFix/>
          </a:blip>
          <a:stretch>
            <a:fillRect/>
          </a:stretch>
        </p:blipFill>
        <p:spPr>
          <a:xfrm>
            <a:off x="6424000" y="4552875"/>
            <a:ext cx="2080543" cy="446400"/>
          </a:xfrm>
          <a:prstGeom prst="rect">
            <a:avLst/>
          </a:prstGeom>
          <a:noFill/>
          <a:ln>
            <a:noFill/>
          </a:ln>
        </p:spPr>
      </p:pic>
      <p:pic>
        <p:nvPicPr>
          <p:cNvPr id="642" name="Google Shape;642;p38"/>
          <p:cNvPicPr preferRelativeResize="0"/>
          <p:nvPr/>
        </p:nvPicPr>
        <p:blipFill>
          <a:blip r:embed="rId8">
            <a:alphaModFix/>
          </a:blip>
          <a:stretch>
            <a:fillRect/>
          </a:stretch>
        </p:blipFill>
        <p:spPr>
          <a:xfrm>
            <a:off x="1514400" y="5123850"/>
            <a:ext cx="677013" cy="297225"/>
          </a:xfrm>
          <a:prstGeom prst="rect">
            <a:avLst/>
          </a:prstGeom>
          <a:noFill/>
          <a:ln>
            <a:noFill/>
          </a:ln>
        </p:spPr>
      </p:pic>
      <p:pic>
        <p:nvPicPr>
          <p:cNvPr id="643" name="Google Shape;643;p38"/>
          <p:cNvPicPr preferRelativeResize="0"/>
          <p:nvPr/>
        </p:nvPicPr>
        <p:blipFill>
          <a:blip r:embed="rId9">
            <a:alphaModFix/>
          </a:blip>
          <a:stretch>
            <a:fillRect/>
          </a:stretch>
        </p:blipFill>
        <p:spPr>
          <a:xfrm>
            <a:off x="7598575" y="5123850"/>
            <a:ext cx="529432" cy="297225"/>
          </a:xfrm>
          <a:prstGeom prst="rect">
            <a:avLst/>
          </a:prstGeom>
          <a:noFill/>
          <a:ln>
            <a:noFill/>
          </a:ln>
        </p:spPr>
      </p:pic>
      <p:sp>
        <p:nvSpPr>
          <p:cNvPr id="644" name="Google Shape;644;p38"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18 / 45</a:t>
            </a: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48" name="Shape 648"/>
        <p:cNvGrpSpPr/>
        <p:nvPr/>
      </p:nvGrpSpPr>
      <p:grpSpPr>
        <a:xfrm>
          <a:off x="0" y="0"/>
          <a:ext cx="0" cy="0"/>
          <a:chOff x="0" y="0"/>
          <a:chExt cx="0" cy="0"/>
        </a:xfrm>
      </p:grpSpPr>
      <p:sp>
        <p:nvSpPr>
          <p:cNvPr id="649" name="Google Shape;649;p39"/>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Optical flow</a:t>
            </a:r>
            <a:endParaRPr/>
          </a:p>
        </p:txBody>
      </p:sp>
      <p:sp>
        <p:nvSpPr>
          <p:cNvPr id="650" name="Google Shape;650;p39"/>
          <p:cNvSpPr txBox="1"/>
          <p:nvPr/>
        </p:nvSpPr>
        <p:spPr>
          <a:xfrm>
            <a:off x="384725" y="1418606"/>
            <a:ext cx="7577400" cy="768000"/>
          </a:xfrm>
          <a:prstGeom prst="rect">
            <a:avLst/>
          </a:prstGeom>
          <a:noFill/>
          <a:ln>
            <a:noFill/>
          </a:ln>
        </p:spPr>
        <p:txBody>
          <a:bodyPr anchorCtr="0" anchor="t" bIns="0" lIns="0" spcFirstLastPara="1" rIns="0" wrap="square" tIns="10775">
            <a:noAutofit/>
          </a:bodyPr>
          <a:lstStyle/>
          <a:p>
            <a:pPr indent="-330200" lvl="0" marL="342900" marR="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These equations holds for a certain pixel: (one linear equation with two variables)</a:t>
            </a:r>
            <a:endParaRPr sz="1800">
              <a:solidFill>
                <a:srgbClr val="595959"/>
              </a:solidFill>
              <a:latin typeface="Roboto"/>
              <a:ea typeface="Roboto"/>
              <a:cs typeface="Roboto"/>
              <a:sym typeface="Roboto"/>
            </a:endParaRPr>
          </a:p>
          <a:p>
            <a:pPr indent="0" lvl="0" marL="342900" marR="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342900" marR="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330200" lvl="0" marL="342900" marR="0" rtl="0" algn="l">
              <a:lnSpc>
                <a:spcPct val="100000"/>
              </a:lnSpc>
              <a:spcBef>
                <a:spcPts val="0"/>
              </a:spcBef>
              <a:spcAft>
                <a:spcPts val="0"/>
              </a:spcAft>
              <a:buClr>
                <a:srgbClr val="595959"/>
              </a:buClr>
              <a:buSzPts val="1800"/>
              <a:buFont typeface="Roboto"/>
              <a:buChar char="•"/>
            </a:pPr>
            <a:r>
              <a:rPr lang="en-US" sz="1800" u="sng">
                <a:solidFill>
                  <a:srgbClr val="595959"/>
                </a:solidFill>
                <a:latin typeface="Roboto"/>
                <a:ea typeface="Roboto"/>
                <a:cs typeface="Roboto"/>
                <a:sym typeface="Roboto"/>
              </a:rPr>
              <a:t>Lucas-Kanade (sparse optical flow):</a:t>
            </a:r>
            <a:br>
              <a:rPr lang="en-US" sz="1800" u="sng">
                <a:solidFill>
                  <a:srgbClr val="595959"/>
                </a:solidFill>
                <a:latin typeface="Roboto"/>
                <a:ea typeface="Roboto"/>
                <a:cs typeface="Roboto"/>
                <a:sym typeface="Roboto"/>
              </a:rPr>
            </a:br>
            <a:r>
              <a:rPr lang="en-US" sz="1800">
                <a:solidFill>
                  <a:srgbClr val="595959"/>
                </a:solidFill>
                <a:latin typeface="Roboto"/>
                <a:ea typeface="Roboto"/>
                <a:cs typeface="Roboto"/>
                <a:sym typeface="Roboto"/>
              </a:rPr>
              <a:t>Practically we take salient\corner points and assume that pixels in and around them have same movement and hence gain several linear constraints to solve optical flow. </a:t>
            </a:r>
            <a:endParaRPr sz="1800">
              <a:solidFill>
                <a:srgbClr val="595959"/>
              </a:solidFill>
              <a:latin typeface="Roboto"/>
              <a:ea typeface="Roboto"/>
              <a:cs typeface="Roboto"/>
              <a:sym typeface="Roboto"/>
            </a:endParaRPr>
          </a:p>
          <a:p>
            <a:pPr indent="0" lvl="0" marL="342900" marR="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p:txBody>
      </p:sp>
      <p:grpSp>
        <p:nvGrpSpPr>
          <p:cNvPr id="651" name="Google Shape;651;p39"/>
          <p:cNvGrpSpPr/>
          <p:nvPr/>
        </p:nvGrpSpPr>
        <p:grpSpPr>
          <a:xfrm>
            <a:off x="743751" y="6023100"/>
            <a:ext cx="1606073" cy="834800"/>
            <a:chOff x="796138" y="2306625"/>
            <a:chExt cx="1606073" cy="834800"/>
          </a:xfrm>
        </p:grpSpPr>
        <p:grpSp>
          <p:nvGrpSpPr>
            <p:cNvPr id="652" name="Google Shape;652;p39"/>
            <p:cNvGrpSpPr/>
            <p:nvPr/>
          </p:nvGrpSpPr>
          <p:grpSpPr>
            <a:xfrm>
              <a:off x="796138" y="2306625"/>
              <a:ext cx="1606073" cy="297225"/>
              <a:chOff x="796138" y="2306625"/>
              <a:chExt cx="1606073" cy="297225"/>
            </a:xfrm>
          </p:grpSpPr>
          <p:sp>
            <p:nvSpPr>
              <p:cNvPr id="653" name="Google Shape;653;p39"/>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54" name="Google Shape;654;p39"/>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39"/>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656" name="Google Shape;656;p39"/>
          <p:cNvGrpSpPr/>
          <p:nvPr/>
        </p:nvGrpSpPr>
        <p:grpSpPr>
          <a:xfrm>
            <a:off x="6689402" y="6023100"/>
            <a:ext cx="1606073" cy="834800"/>
            <a:chOff x="6741789" y="2306625"/>
            <a:chExt cx="1606073" cy="834800"/>
          </a:xfrm>
        </p:grpSpPr>
        <p:sp>
          <p:nvSpPr>
            <p:cNvPr id="657" name="Google Shape;657;p39"/>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58" name="Google Shape;658;p39"/>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660" name="Google Shape;660;p39"/>
          <p:cNvGrpSpPr/>
          <p:nvPr/>
        </p:nvGrpSpPr>
        <p:grpSpPr>
          <a:xfrm>
            <a:off x="5204253" y="6023100"/>
            <a:ext cx="1606073" cy="834800"/>
            <a:chOff x="5256641" y="2306625"/>
            <a:chExt cx="1606073" cy="834800"/>
          </a:xfrm>
        </p:grpSpPr>
        <p:sp>
          <p:nvSpPr>
            <p:cNvPr id="661" name="Google Shape;661;p39"/>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62" name="Google Shape;662;p39"/>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664" name="Google Shape;664;p39"/>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665" name="Google Shape;665;p39"/>
          <p:cNvGrpSpPr/>
          <p:nvPr/>
        </p:nvGrpSpPr>
        <p:grpSpPr>
          <a:xfrm>
            <a:off x="2231323" y="6023100"/>
            <a:ext cx="1606073" cy="834800"/>
            <a:chOff x="2283710" y="2306625"/>
            <a:chExt cx="1606073" cy="834800"/>
          </a:xfrm>
        </p:grpSpPr>
        <p:sp>
          <p:nvSpPr>
            <p:cNvPr id="666" name="Google Shape;666;p3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668" name="Google Shape;668;p3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669" name="Google Shape;669;p39"/>
          <p:cNvGrpSpPr/>
          <p:nvPr/>
        </p:nvGrpSpPr>
        <p:grpSpPr>
          <a:xfrm>
            <a:off x="3716573" y="6023100"/>
            <a:ext cx="1606073" cy="297225"/>
            <a:chOff x="2283710" y="2306625"/>
            <a:chExt cx="1606073" cy="297225"/>
          </a:xfrm>
        </p:grpSpPr>
        <p:sp>
          <p:nvSpPr>
            <p:cNvPr id="670" name="Google Shape;670;p3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672" name="Google Shape;672;p39"/>
          <p:cNvPicPr preferRelativeResize="0"/>
          <p:nvPr/>
        </p:nvPicPr>
        <p:blipFill>
          <a:blip r:embed="rId3">
            <a:alphaModFix/>
          </a:blip>
          <a:stretch>
            <a:fillRect/>
          </a:stretch>
        </p:blipFill>
        <p:spPr>
          <a:xfrm>
            <a:off x="3575450" y="1857250"/>
            <a:ext cx="1848488" cy="446400"/>
          </a:xfrm>
          <a:prstGeom prst="rect">
            <a:avLst/>
          </a:prstGeom>
          <a:noFill/>
          <a:ln>
            <a:noFill/>
          </a:ln>
        </p:spPr>
      </p:pic>
      <p:pic>
        <p:nvPicPr>
          <p:cNvPr id="673" name="Google Shape;673;p39"/>
          <p:cNvPicPr preferRelativeResize="0"/>
          <p:nvPr/>
        </p:nvPicPr>
        <p:blipFill>
          <a:blip r:embed="rId4">
            <a:alphaModFix/>
          </a:blip>
          <a:stretch>
            <a:fillRect/>
          </a:stretch>
        </p:blipFill>
        <p:spPr>
          <a:xfrm>
            <a:off x="2484386" y="3667825"/>
            <a:ext cx="4070450" cy="2282999"/>
          </a:xfrm>
          <a:prstGeom prst="rect">
            <a:avLst/>
          </a:prstGeom>
          <a:noFill/>
          <a:ln>
            <a:noFill/>
          </a:ln>
        </p:spPr>
      </p:pic>
      <p:sp>
        <p:nvSpPr>
          <p:cNvPr id="674" name="Google Shape;674;p39"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19 / 45</a:t>
            </a:r>
            <a:endParaRPr sz="15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sp>
        <p:nvSpPr>
          <p:cNvPr id="165" name="Google Shape;165;p22"/>
          <p:cNvSpPr txBox="1"/>
          <p:nvPr/>
        </p:nvSpPr>
        <p:spPr>
          <a:xfrm>
            <a:off x="427250" y="1568475"/>
            <a:ext cx="81639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rPr b="1" lang="en-US" sz="2000">
                <a:solidFill>
                  <a:srgbClr val="595959"/>
                </a:solidFill>
                <a:latin typeface="Roboto"/>
                <a:ea typeface="Roboto"/>
                <a:cs typeface="Roboto"/>
                <a:sym typeface="Roboto"/>
              </a:rPr>
              <a:t>Co-Founder &amp; CEO of </a:t>
            </a:r>
            <a:r>
              <a:rPr b="1" lang="en-US" sz="2000" u="sng">
                <a:solidFill>
                  <a:schemeClr val="hlink"/>
                </a:solidFill>
                <a:latin typeface="Roboto"/>
                <a:ea typeface="Roboto"/>
                <a:cs typeface="Roboto"/>
                <a:sym typeface="Roboto"/>
                <a:hlinkClick r:id="rId3"/>
              </a:rPr>
              <a:t>Give &amp; Tech</a:t>
            </a:r>
            <a:r>
              <a:rPr b="1" lang="en-US" sz="2000">
                <a:solidFill>
                  <a:srgbClr val="595959"/>
                </a:solidFill>
                <a:latin typeface="Roboto"/>
                <a:ea typeface="Roboto"/>
                <a:cs typeface="Roboto"/>
                <a:sym typeface="Roboto"/>
              </a:rPr>
              <a:t> non-profit organization.</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b="1" lang="en-US" sz="2000">
                <a:solidFill>
                  <a:srgbClr val="595959"/>
                </a:solidFill>
                <a:latin typeface="Roboto"/>
                <a:ea typeface="Roboto"/>
                <a:cs typeface="Roboto"/>
                <a:sym typeface="Roboto"/>
              </a:rPr>
              <a:t>An AI researcher and Consultant.</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b="1" lang="en-US" sz="2000">
                <a:solidFill>
                  <a:srgbClr val="595959"/>
                </a:solidFill>
                <a:latin typeface="Roboto"/>
                <a:ea typeface="Roboto"/>
                <a:cs typeface="Roboto"/>
                <a:sym typeface="Roboto"/>
              </a:rPr>
              <a:t>8200 alumni bachelor of Computer and Cognition science at the OpenU.</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b="1" lang="en-US" sz="2000">
                <a:solidFill>
                  <a:srgbClr val="595959"/>
                </a:solidFill>
                <a:latin typeface="Roboto"/>
                <a:ea typeface="Roboto"/>
                <a:cs typeface="Roboto"/>
                <a:sym typeface="Roboto"/>
              </a:rPr>
              <a:t>Working with data in the past 9 years.</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b="1" lang="en-US" sz="2000">
                <a:solidFill>
                  <a:srgbClr val="595959"/>
                </a:solidFill>
                <a:latin typeface="Roboto"/>
                <a:ea typeface="Roboto"/>
                <a:cs typeface="Roboto"/>
                <a:sym typeface="Roboto"/>
              </a:rPr>
              <a:t>Agenda: Nature is build of mathematical rules, therefore the answer is out there... To find the answer all we need to do is to use the right lens.</a:t>
            </a:r>
            <a:endParaRPr b="1" sz="20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b="1" i="0" sz="2000" u="none" cap="none" strike="noStrike">
              <a:solidFill>
                <a:schemeClr val="dk1"/>
              </a:solidFill>
              <a:latin typeface="Roboto"/>
              <a:ea typeface="Roboto"/>
              <a:cs typeface="Roboto"/>
              <a:sym typeface="Roboto"/>
            </a:endParaRPr>
          </a:p>
        </p:txBody>
      </p:sp>
      <p:sp>
        <p:nvSpPr>
          <p:cNvPr id="166" name="Google Shape;166;p22"/>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About me</a:t>
            </a:r>
            <a:endParaRPr/>
          </a:p>
        </p:txBody>
      </p:sp>
      <p:pic>
        <p:nvPicPr>
          <p:cNvPr id="167" name="Google Shape;167;p22"/>
          <p:cNvPicPr preferRelativeResize="0"/>
          <p:nvPr/>
        </p:nvPicPr>
        <p:blipFill rotWithShape="1">
          <a:blip r:embed="rId4">
            <a:alphaModFix/>
          </a:blip>
          <a:srcRect b="18490" l="8030" r="5434" t="21456"/>
          <a:stretch/>
        </p:blipFill>
        <p:spPr>
          <a:xfrm>
            <a:off x="7053100" y="5393000"/>
            <a:ext cx="1378990" cy="957000"/>
          </a:xfrm>
          <a:prstGeom prst="rect">
            <a:avLst/>
          </a:prstGeom>
          <a:noFill/>
          <a:ln>
            <a:noFill/>
          </a:ln>
        </p:spPr>
      </p:pic>
      <p:sp>
        <p:nvSpPr>
          <p:cNvPr id="168" name="Google Shape;168;p22"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 / 45</a:t>
            </a:r>
            <a:endParaRPr sz="1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8" name="Shape 678"/>
        <p:cNvGrpSpPr/>
        <p:nvPr/>
      </p:nvGrpSpPr>
      <p:grpSpPr>
        <a:xfrm>
          <a:off x="0" y="0"/>
          <a:ext cx="0" cy="0"/>
          <a:chOff x="0" y="0"/>
          <a:chExt cx="0" cy="0"/>
        </a:xfrm>
      </p:grpSpPr>
      <p:sp>
        <p:nvSpPr>
          <p:cNvPr id="679" name="Google Shape;679;p40"/>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Optical flow - possible applications</a:t>
            </a:r>
            <a:endParaRPr/>
          </a:p>
        </p:txBody>
      </p:sp>
      <p:sp>
        <p:nvSpPr>
          <p:cNvPr id="680" name="Google Shape;680;p40"/>
          <p:cNvSpPr txBox="1"/>
          <p:nvPr/>
        </p:nvSpPr>
        <p:spPr>
          <a:xfrm>
            <a:off x="384725" y="1418606"/>
            <a:ext cx="7577400" cy="768000"/>
          </a:xfrm>
          <a:prstGeom prst="rect">
            <a:avLst/>
          </a:prstGeom>
          <a:noFill/>
          <a:ln>
            <a:noFill/>
          </a:ln>
        </p:spPr>
        <p:txBody>
          <a:bodyPr anchorCtr="0" anchor="t" bIns="0" lIns="0" spcFirstLastPara="1" rIns="0" wrap="square" tIns="10775">
            <a:noAutofit/>
          </a:bodyPr>
          <a:lstStyle/>
          <a:p>
            <a:pPr indent="-330200" lvl="0" marL="342900" marR="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Semantic Segmentation</a:t>
            </a:r>
            <a:endParaRPr sz="1800">
              <a:solidFill>
                <a:srgbClr val="595959"/>
              </a:solidFill>
              <a:latin typeface="Roboto"/>
              <a:ea typeface="Roboto"/>
              <a:cs typeface="Roboto"/>
              <a:sym typeface="Roboto"/>
            </a:endParaRPr>
          </a:p>
          <a:p>
            <a:pPr indent="-330200" lvl="0" marL="342900" marR="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Object Detection &amp; Tracking</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p:txBody>
      </p:sp>
      <p:grpSp>
        <p:nvGrpSpPr>
          <p:cNvPr id="681" name="Google Shape;681;p40"/>
          <p:cNvGrpSpPr/>
          <p:nvPr/>
        </p:nvGrpSpPr>
        <p:grpSpPr>
          <a:xfrm>
            <a:off x="743751" y="6023100"/>
            <a:ext cx="1606073" cy="834800"/>
            <a:chOff x="796138" y="2306625"/>
            <a:chExt cx="1606073" cy="834800"/>
          </a:xfrm>
        </p:grpSpPr>
        <p:grpSp>
          <p:nvGrpSpPr>
            <p:cNvPr id="682" name="Google Shape;682;p40"/>
            <p:cNvGrpSpPr/>
            <p:nvPr/>
          </p:nvGrpSpPr>
          <p:grpSpPr>
            <a:xfrm>
              <a:off x="796138" y="2306625"/>
              <a:ext cx="1606073" cy="297225"/>
              <a:chOff x="796138" y="2306625"/>
              <a:chExt cx="1606073" cy="297225"/>
            </a:xfrm>
          </p:grpSpPr>
          <p:sp>
            <p:nvSpPr>
              <p:cNvPr id="683" name="Google Shape;683;p40"/>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84" name="Google Shape;684;p40"/>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40"/>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686" name="Google Shape;686;p40"/>
          <p:cNvGrpSpPr/>
          <p:nvPr/>
        </p:nvGrpSpPr>
        <p:grpSpPr>
          <a:xfrm>
            <a:off x="6689402" y="6023100"/>
            <a:ext cx="1606073" cy="834800"/>
            <a:chOff x="6741789" y="2306625"/>
            <a:chExt cx="1606073" cy="834800"/>
          </a:xfrm>
        </p:grpSpPr>
        <p:sp>
          <p:nvSpPr>
            <p:cNvPr id="687" name="Google Shape;687;p4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88" name="Google Shape;688;p4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690" name="Google Shape;690;p40"/>
          <p:cNvGrpSpPr/>
          <p:nvPr/>
        </p:nvGrpSpPr>
        <p:grpSpPr>
          <a:xfrm>
            <a:off x="5204253" y="6023100"/>
            <a:ext cx="1606073" cy="834800"/>
            <a:chOff x="5256641" y="2306625"/>
            <a:chExt cx="1606073" cy="834800"/>
          </a:xfrm>
        </p:grpSpPr>
        <p:sp>
          <p:nvSpPr>
            <p:cNvPr id="691" name="Google Shape;691;p40"/>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692" name="Google Shape;692;p40"/>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694" name="Google Shape;694;p40"/>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695" name="Google Shape;695;p40"/>
          <p:cNvGrpSpPr/>
          <p:nvPr/>
        </p:nvGrpSpPr>
        <p:grpSpPr>
          <a:xfrm>
            <a:off x="2231323" y="6023100"/>
            <a:ext cx="1606073" cy="834800"/>
            <a:chOff x="2283710" y="2306625"/>
            <a:chExt cx="1606073" cy="834800"/>
          </a:xfrm>
        </p:grpSpPr>
        <p:sp>
          <p:nvSpPr>
            <p:cNvPr id="696" name="Google Shape;696;p4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698" name="Google Shape;698;p4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699" name="Google Shape;699;p40"/>
          <p:cNvGrpSpPr/>
          <p:nvPr/>
        </p:nvGrpSpPr>
        <p:grpSpPr>
          <a:xfrm>
            <a:off x="3716573" y="6023100"/>
            <a:ext cx="1606073" cy="297225"/>
            <a:chOff x="2283710" y="2306625"/>
            <a:chExt cx="1606073" cy="297225"/>
          </a:xfrm>
        </p:grpSpPr>
        <p:sp>
          <p:nvSpPr>
            <p:cNvPr id="700" name="Google Shape;700;p4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702" name="Google Shape;702;p40"/>
          <p:cNvPicPr preferRelativeResize="0"/>
          <p:nvPr/>
        </p:nvPicPr>
        <p:blipFill>
          <a:blip r:embed="rId3">
            <a:alphaModFix/>
          </a:blip>
          <a:stretch>
            <a:fillRect/>
          </a:stretch>
        </p:blipFill>
        <p:spPr>
          <a:xfrm>
            <a:off x="4302850" y="1305925"/>
            <a:ext cx="4193375" cy="1928950"/>
          </a:xfrm>
          <a:prstGeom prst="rect">
            <a:avLst/>
          </a:prstGeom>
          <a:noFill/>
          <a:ln>
            <a:noFill/>
          </a:ln>
        </p:spPr>
      </p:pic>
      <p:pic>
        <p:nvPicPr>
          <p:cNvPr id="703" name="Google Shape;703;p40"/>
          <p:cNvPicPr preferRelativeResize="0"/>
          <p:nvPr/>
        </p:nvPicPr>
        <p:blipFill>
          <a:blip r:embed="rId4">
            <a:alphaModFix/>
          </a:blip>
          <a:stretch>
            <a:fillRect/>
          </a:stretch>
        </p:blipFill>
        <p:spPr>
          <a:xfrm>
            <a:off x="4816525" y="3664512"/>
            <a:ext cx="3166029" cy="1928949"/>
          </a:xfrm>
          <a:prstGeom prst="rect">
            <a:avLst/>
          </a:prstGeom>
          <a:noFill/>
          <a:ln>
            <a:noFill/>
          </a:ln>
        </p:spPr>
      </p:pic>
      <p:sp>
        <p:nvSpPr>
          <p:cNvPr id="704" name="Google Shape;704;p40"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20 / 45</a:t>
            </a:r>
            <a:endParaRPr sz="15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8" name="Shape 708"/>
        <p:cNvGrpSpPr/>
        <p:nvPr/>
      </p:nvGrpSpPr>
      <p:grpSpPr>
        <a:xfrm>
          <a:off x="0" y="0"/>
          <a:ext cx="0" cy="0"/>
          <a:chOff x="0" y="0"/>
          <a:chExt cx="0" cy="0"/>
        </a:xfrm>
      </p:grpSpPr>
      <p:sp>
        <p:nvSpPr>
          <p:cNvPr id="709" name="Google Shape;709;p41"/>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Common attitudes for video analysis</a:t>
            </a:r>
            <a:endParaRPr/>
          </a:p>
        </p:txBody>
      </p:sp>
      <p:sp>
        <p:nvSpPr>
          <p:cNvPr id="710" name="Google Shape;710;p41"/>
          <p:cNvSpPr/>
          <p:nvPr/>
        </p:nvSpPr>
        <p:spPr>
          <a:xfrm>
            <a:off x="2215887" y="4520683"/>
            <a:ext cx="103505" cy="1094056"/>
          </a:xfrm>
          <a:custGeom>
            <a:rect b="b" l="l" r="r" t="t"/>
            <a:pathLst>
              <a:path extrusionOk="0" h="821055" w="103505">
                <a:moveTo>
                  <a:pt x="103391" y="820500"/>
                </a:moveTo>
                <a:lnTo>
                  <a:pt x="63146" y="812375"/>
                </a:lnTo>
                <a:lnTo>
                  <a:pt x="30282" y="790218"/>
                </a:lnTo>
                <a:lnTo>
                  <a:pt x="8124" y="757354"/>
                </a:lnTo>
                <a:lnTo>
                  <a:pt x="0" y="717109"/>
                </a:lnTo>
                <a:lnTo>
                  <a:pt x="0" y="103390"/>
                </a:lnTo>
                <a:lnTo>
                  <a:pt x="8124" y="63146"/>
                </a:lnTo>
                <a:lnTo>
                  <a:pt x="30282" y="30282"/>
                </a:lnTo>
                <a:lnTo>
                  <a:pt x="63146" y="8125"/>
                </a:lnTo>
                <a:lnTo>
                  <a:pt x="103391"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11" name="Google Shape;711;p41"/>
          <p:cNvSpPr/>
          <p:nvPr/>
        </p:nvSpPr>
        <p:spPr>
          <a:xfrm>
            <a:off x="5827995" y="4520683"/>
            <a:ext cx="103505" cy="1094056"/>
          </a:xfrm>
          <a:custGeom>
            <a:rect b="b" l="l" r="r" t="t"/>
            <a:pathLst>
              <a:path extrusionOk="0" h="821055" w="103505">
                <a:moveTo>
                  <a:pt x="0" y="0"/>
                </a:moveTo>
                <a:lnTo>
                  <a:pt x="39565" y="7870"/>
                </a:lnTo>
                <a:lnTo>
                  <a:pt x="73109" y="30282"/>
                </a:lnTo>
                <a:lnTo>
                  <a:pt x="95521" y="63825"/>
                </a:lnTo>
                <a:lnTo>
                  <a:pt x="103391" y="103390"/>
                </a:lnTo>
                <a:lnTo>
                  <a:pt x="103391" y="717109"/>
                </a:lnTo>
                <a:lnTo>
                  <a:pt x="95266" y="757354"/>
                </a:lnTo>
                <a:lnTo>
                  <a:pt x="73109" y="790218"/>
                </a:lnTo>
                <a:lnTo>
                  <a:pt x="40244" y="812375"/>
                </a:lnTo>
                <a:lnTo>
                  <a:pt x="0" y="82050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12" name="Google Shape;712;p41"/>
          <p:cNvSpPr/>
          <p:nvPr/>
        </p:nvSpPr>
        <p:spPr>
          <a:xfrm>
            <a:off x="2354288" y="4520683"/>
            <a:ext cx="3438600" cy="1054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13" name="Google Shape;713;p41"/>
          <p:cNvSpPr txBox="1"/>
          <p:nvPr/>
        </p:nvSpPr>
        <p:spPr>
          <a:xfrm>
            <a:off x="384725" y="1621802"/>
            <a:ext cx="6999600" cy="2656500"/>
          </a:xfrm>
          <a:prstGeom prst="rect">
            <a:avLst/>
          </a:prstGeom>
          <a:noFill/>
          <a:ln>
            <a:noFill/>
          </a:ln>
        </p:spPr>
        <p:txBody>
          <a:bodyPr anchorCtr="0" anchor="t" bIns="0" lIns="0" spcFirstLastPara="1" rIns="0" wrap="square" tIns="12700">
            <a:noAutofit/>
          </a:bodyPr>
          <a:lstStyle/>
          <a:p>
            <a:pPr indent="0" lvl="0" marL="0" marR="5080" rtl="0" algn="l">
              <a:lnSpc>
                <a:spcPct val="100000"/>
              </a:lnSpc>
              <a:spcBef>
                <a:spcPts val="0"/>
              </a:spcBef>
              <a:spcAft>
                <a:spcPts val="0"/>
              </a:spcAft>
              <a:buNone/>
            </a:pPr>
            <a:r>
              <a:rPr lang="en-US" sz="1800">
                <a:solidFill>
                  <a:srgbClr val="595959"/>
                </a:solidFill>
                <a:latin typeface="Roboto"/>
                <a:ea typeface="Roboto"/>
                <a:cs typeface="Roboto"/>
                <a:sym typeface="Roboto"/>
              </a:rPr>
              <a:t>Here are several simple and common implementations:</a:t>
            </a:r>
            <a:endParaRPr sz="1800">
              <a:solidFill>
                <a:srgbClr val="595959"/>
              </a:solidFill>
              <a:latin typeface="Roboto"/>
              <a:ea typeface="Roboto"/>
              <a:cs typeface="Roboto"/>
              <a:sym typeface="Roboto"/>
            </a:endParaRPr>
          </a:p>
          <a:p>
            <a:pPr indent="0" lvl="0" marL="4572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367030" lvl="0" marL="379095" marR="5080" rtl="0" algn="l">
              <a:lnSpc>
                <a:spcPct val="100000"/>
              </a:lnSpc>
              <a:spcBef>
                <a:spcPts val="0"/>
              </a:spcBef>
              <a:spcAft>
                <a:spcPts val="0"/>
              </a:spcAft>
              <a:buClr>
                <a:srgbClr val="595959"/>
              </a:buClr>
              <a:buSzPts val="1800"/>
              <a:buAutoNum type="arabicPeriod"/>
            </a:pPr>
            <a:r>
              <a:rPr lang="en-US" sz="1800">
                <a:solidFill>
                  <a:srgbClr val="595959"/>
                </a:solidFill>
                <a:latin typeface="Roboto"/>
                <a:ea typeface="Roboto"/>
                <a:cs typeface="Roboto"/>
                <a:sym typeface="Roboto"/>
              </a:rPr>
              <a:t>Single frame models + simple post processing (e.g majority vote)</a:t>
            </a:r>
            <a:endParaRPr sz="1800">
              <a:solidFill>
                <a:srgbClr val="595959"/>
              </a:solidFill>
              <a:latin typeface="Roboto"/>
              <a:ea typeface="Roboto"/>
              <a:cs typeface="Roboto"/>
              <a:sym typeface="Roboto"/>
            </a:endParaRPr>
          </a:p>
          <a:p>
            <a:pPr indent="-367030" lvl="0" marL="379095" marR="5080" rtl="0" algn="l">
              <a:lnSpc>
                <a:spcPct val="100000"/>
              </a:lnSpc>
              <a:spcBef>
                <a:spcPts val="0"/>
              </a:spcBef>
              <a:spcAft>
                <a:spcPts val="0"/>
              </a:spcAft>
              <a:buClr>
                <a:srgbClr val="595959"/>
              </a:buClr>
              <a:buSzPts val="1800"/>
              <a:buAutoNum type="arabicPeriod"/>
            </a:pPr>
            <a:r>
              <a:rPr lang="en-US" sz="1800">
                <a:solidFill>
                  <a:srgbClr val="595959"/>
                </a:solidFill>
                <a:latin typeface="Roboto"/>
                <a:ea typeface="Roboto"/>
                <a:cs typeface="Roboto"/>
                <a:sym typeface="Roboto"/>
              </a:rPr>
              <a:t>CNN + RNN</a:t>
            </a:r>
            <a:endParaRPr sz="1800">
              <a:solidFill>
                <a:srgbClr val="595959"/>
              </a:solidFill>
              <a:latin typeface="Roboto"/>
              <a:ea typeface="Roboto"/>
              <a:cs typeface="Roboto"/>
              <a:sym typeface="Roboto"/>
            </a:endParaRPr>
          </a:p>
          <a:p>
            <a:pPr indent="-367030" lvl="0" marL="379095" marR="5080" rtl="0" algn="l">
              <a:lnSpc>
                <a:spcPct val="100000"/>
              </a:lnSpc>
              <a:spcBef>
                <a:spcPts val="0"/>
              </a:spcBef>
              <a:spcAft>
                <a:spcPts val="0"/>
              </a:spcAft>
              <a:buClr>
                <a:srgbClr val="595959"/>
              </a:buClr>
              <a:buSzPts val="1800"/>
              <a:buAutoNum type="arabicPeriod"/>
            </a:pPr>
            <a:r>
              <a:rPr lang="en-US" sz="1800">
                <a:solidFill>
                  <a:srgbClr val="595959"/>
                </a:solidFill>
                <a:latin typeface="Roboto"/>
                <a:ea typeface="Roboto"/>
                <a:cs typeface="Roboto"/>
                <a:sym typeface="Roboto"/>
              </a:rPr>
              <a:t>3D convolutions</a:t>
            </a:r>
            <a:endParaRPr sz="1800">
              <a:solidFill>
                <a:srgbClr val="595959"/>
              </a:solidFill>
              <a:latin typeface="Roboto"/>
              <a:ea typeface="Roboto"/>
              <a:cs typeface="Roboto"/>
              <a:sym typeface="Roboto"/>
            </a:endParaRPr>
          </a:p>
          <a:p>
            <a:pPr indent="-367030" lvl="0" marL="379095" marR="5080" rtl="0" algn="l">
              <a:lnSpc>
                <a:spcPct val="100000"/>
              </a:lnSpc>
              <a:spcBef>
                <a:spcPts val="0"/>
              </a:spcBef>
              <a:spcAft>
                <a:spcPts val="0"/>
              </a:spcAft>
              <a:buClr>
                <a:srgbClr val="595959"/>
              </a:buClr>
              <a:buSzPts val="1800"/>
              <a:buAutoNum type="arabicPeriod"/>
            </a:pPr>
            <a:r>
              <a:rPr lang="en-US" sz="1800">
                <a:solidFill>
                  <a:srgbClr val="595959"/>
                </a:solidFill>
                <a:latin typeface="Roboto"/>
                <a:ea typeface="Roboto"/>
                <a:cs typeface="Roboto"/>
                <a:sym typeface="Roboto"/>
              </a:rPr>
              <a:t>Two-stream CNN</a:t>
            </a:r>
            <a:endParaRPr sz="1800">
              <a:solidFill>
                <a:srgbClr val="595959"/>
              </a:solidFill>
              <a:latin typeface="Roboto"/>
              <a:ea typeface="Roboto"/>
              <a:cs typeface="Roboto"/>
              <a:sym typeface="Roboto"/>
            </a:endParaRPr>
          </a:p>
          <a:p>
            <a:pPr indent="0" lvl="0" marL="4572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0" marR="5080" rtl="0" algn="l">
              <a:lnSpc>
                <a:spcPct val="100000"/>
              </a:lnSpc>
              <a:spcBef>
                <a:spcPts val="0"/>
              </a:spcBef>
              <a:spcAft>
                <a:spcPts val="0"/>
              </a:spcAft>
              <a:buNone/>
            </a:pPr>
            <a:r>
              <a:rPr lang="en-US" sz="1800">
                <a:solidFill>
                  <a:srgbClr val="595959"/>
                </a:solidFill>
                <a:latin typeface="Roboto"/>
                <a:ea typeface="Roboto"/>
                <a:cs typeface="Roboto"/>
                <a:sym typeface="Roboto"/>
              </a:rPr>
              <a:t>Each method leverages the temporal information in a different way</a:t>
            </a:r>
            <a:endParaRPr b="0" i="0" sz="3000" u="none" cap="none" strike="noStrike">
              <a:solidFill>
                <a:srgbClr val="595959"/>
              </a:solidFill>
              <a:latin typeface="Arial"/>
              <a:ea typeface="Arial"/>
              <a:cs typeface="Arial"/>
              <a:sym typeface="Arial"/>
            </a:endParaRPr>
          </a:p>
        </p:txBody>
      </p:sp>
      <p:sp>
        <p:nvSpPr>
          <p:cNvPr id="714" name="Google Shape;714;p41"/>
          <p:cNvSpPr/>
          <p:nvPr/>
        </p:nvSpPr>
        <p:spPr>
          <a:xfrm>
            <a:off x="6208261" y="5083948"/>
            <a:ext cx="519430" cy="0"/>
          </a:xfrm>
          <a:custGeom>
            <a:rect b="b" l="l" r="r" t="t"/>
            <a:pathLst>
              <a:path extrusionOk="0" h="120000" w="519430">
                <a:moveTo>
                  <a:pt x="0" y="0"/>
                </a:moveTo>
                <a:lnTo>
                  <a:pt x="519000"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15" name="Google Shape;715;p41"/>
          <p:cNvSpPr/>
          <p:nvPr/>
        </p:nvSpPr>
        <p:spPr>
          <a:xfrm>
            <a:off x="6717736" y="5029296"/>
            <a:ext cx="105600" cy="109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716" name="Google Shape;716;p41"/>
          <p:cNvGrpSpPr/>
          <p:nvPr/>
        </p:nvGrpSpPr>
        <p:grpSpPr>
          <a:xfrm>
            <a:off x="743751" y="6023100"/>
            <a:ext cx="1606073" cy="834800"/>
            <a:chOff x="796138" y="2306625"/>
            <a:chExt cx="1606073" cy="834800"/>
          </a:xfrm>
        </p:grpSpPr>
        <p:grpSp>
          <p:nvGrpSpPr>
            <p:cNvPr id="717" name="Google Shape;717;p41"/>
            <p:cNvGrpSpPr/>
            <p:nvPr/>
          </p:nvGrpSpPr>
          <p:grpSpPr>
            <a:xfrm>
              <a:off x="796138" y="2306625"/>
              <a:ext cx="1606073" cy="297225"/>
              <a:chOff x="796138" y="2306625"/>
              <a:chExt cx="1606073" cy="297225"/>
            </a:xfrm>
          </p:grpSpPr>
          <p:sp>
            <p:nvSpPr>
              <p:cNvPr id="718" name="Google Shape;718;p41"/>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19" name="Google Shape;719;p41"/>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41"/>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721" name="Google Shape;721;p41"/>
          <p:cNvGrpSpPr/>
          <p:nvPr/>
        </p:nvGrpSpPr>
        <p:grpSpPr>
          <a:xfrm>
            <a:off x="6689402" y="6023100"/>
            <a:ext cx="1606073" cy="834800"/>
            <a:chOff x="6741789" y="2306625"/>
            <a:chExt cx="1606073" cy="834800"/>
          </a:xfrm>
        </p:grpSpPr>
        <p:sp>
          <p:nvSpPr>
            <p:cNvPr id="722" name="Google Shape;722;p41"/>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23" name="Google Shape;723;p41"/>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725" name="Google Shape;725;p41"/>
          <p:cNvGrpSpPr/>
          <p:nvPr/>
        </p:nvGrpSpPr>
        <p:grpSpPr>
          <a:xfrm>
            <a:off x="5204253" y="6023100"/>
            <a:ext cx="1606073" cy="834800"/>
            <a:chOff x="5256641" y="2306625"/>
            <a:chExt cx="1606073" cy="834800"/>
          </a:xfrm>
        </p:grpSpPr>
        <p:sp>
          <p:nvSpPr>
            <p:cNvPr id="726" name="Google Shape;726;p41"/>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27" name="Google Shape;727;p41"/>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729" name="Google Shape;729;p41"/>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730" name="Google Shape;730;p41"/>
          <p:cNvGrpSpPr/>
          <p:nvPr/>
        </p:nvGrpSpPr>
        <p:grpSpPr>
          <a:xfrm>
            <a:off x="2231323" y="6023100"/>
            <a:ext cx="1606073" cy="834800"/>
            <a:chOff x="2283710" y="2306625"/>
            <a:chExt cx="1606073" cy="834800"/>
          </a:xfrm>
        </p:grpSpPr>
        <p:sp>
          <p:nvSpPr>
            <p:cNvPr id="731" name="Google Shape;731;p4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733" name="Google Shape;733;p4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734" name="Google Shape;734;p41"/>
          <p:cNvGrpSpPr/>
          <p:nvPr/>
        </p:nvGrpSpPr>
        <p:grpSpPr>
          <a:xfrm>
            <a:off x="3716573" y="6023100"/>
            <a:ext cx="1606073" cy="297225"/>
            <a:chOff x="2283710" y="2306625"/>
            <a:chExt cx="1606073" cy="297225"/>
          </a:xfrm>
        </p:grpSpPr>
        <p:sp>
          <p:nvSpPr>
            <p:cNvPr id="735" name="Google Shape;735;p4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737" name="Google Shape;737;p41"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21 / 45</a:t>
            </a:r>
            <a:endParaRPr sz="15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1" name="Shape 741"/>
        <p:cNvGrpSpPr/>
        <p:nvPr/>
      </p:nvGrpSpPr>
      <p:grpSpPr>
        <a:xfrm>
          <a:off x="0" y="0"/>
          <a:ext cx="0" cy="0"/>
          <a:chOff x="0" y="0"/>
          <a:chExt cx="0" cy="0"/>
        </a:xfrm>
      </p:grpSpPr>
      <p:sp>
        <p:nvSpPr>
          <p:cNvPr id="742" name="Google Shape;742;p42"/>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Single frame models - trivial solution</a:t>
            </a:r>
            <a:endParaRPr/>
          </a:p>
        </p:txBody>
      </p:sp>
      <p:sp>
        <p:nvSpPr>
          <p:cNvPr id="743" name="Google Shape;743;p42"/>
          <p:cNvSpPr/>
          <p:nvPr/>
        </p:nvSpPr>
        <p:spPr>
          <a:xfrm>
            <a:off x="380680" y="4120374"/>
            <a:ext cx="4068900" cy="124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44" name="Google Shape;744;p42"/>
          <p:cNvSpPr/>
          <p:nvPr/>
        </p:nvSpPr>
        <p:spPr>
          <a:xfrm>
            <a:off x="269775"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45" name="Google Shape;745;p42"/>
          <p:cNvSpPr/>
          <p:nvPr/>
        </p:nvSpPr>
        <p:spPr>
          <a:xfrm>
            <a:off x="269775"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46" name="Google Shape;746;p42"/>
          <p:cNvSpPr txBox="1"/>
          <p:nvPr/>
        </p:nvSpPr>
        <p:spPr>
          <a:xfrm>
            <a:off x="467372"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747" name="Google Shape;747;p42"/>
          <p:cNvSpPr/>
          <p:nvPr/>
        </p:nvSpPr>
        <p:spPr>
          <a:xfrm>
            <a:off x="653433"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48" name="Google Shape;748;p42"/>
          <p:cNvSpPr/>
          <p:nvPr/>
        </p:nvSpPr>
        <p:spPr>
          <a:xfrm>
            <a:off x="639353"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49" name="Google Shape;749;p42"/>
          <p:cNvSpPr/>
          <p:nvPr/>
        </p:nvSpPr>
        <p:spPr>
          <a:xfrm>
            <a:off x="639353"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0" name="Google Shape;750;p42"/>
          <p:cNvSpPr/>
          <p:nvPr/>
        </p:nvSpPr>
        <p:spPr>
          <a:xfrm>
            <a:off x="1156297"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1" name="Google Shape;751;p42"/>
          <p:cNvSpPr/>
          <p:nvPr/>
        </p:nvSpPr>
        <p:spPr>
          <a:xfrm>
            <a:off x="1156297"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2" name="Google Shape;752;p42"/>
          <p:cNvSpPr txBox="1"/>
          <p:nvPr/>
        </p:nvSpPr>
        <p:spPr>
          <a:xfrm>
            <a:off x="1353894"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753" name="Google Shape;753;p42"/>
          <p:cNvSpPr/>
          <p:nvPr/>
        </p:nvSpPr>
        <p:spPr>
          <a:xfrm>
            <a:off x="1539956"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4" name="Google Shape;754;p42"/>
          <p:cNvSpPr/>
          <p:nvPr/>
        </p:nvSpPr>
        <p:spPr>
          <a:xfrm>
            <a:off x="1525876"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5" name="Google Shape;755;p42"/>
          <p:cNvSpPr/>
          <p:nvPr/>
        </p:nvSpPr>
        <p:spPr>
          <a:xfrm>
            <a:off x="1525876"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6" name="Google Shape;756;p42"/>
          <p:cNvSpPr/>
          <p:nvPr/>
        </p:nvSpPr>
        <p:spPr>
          <a:xfrm>
            <a:off x="3747671"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7" name="Google Shape;757;p42"/>
          <p:cNvSpPr/>
          <p:nvPr/>
        </p:nvSpPr>
        <p:spPr>
          <a:xfrm>
            <a:off x="3747671"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58" name="Google Shape;758;p42"/>
          <p:cNvSpPr txBox="1"/>
          <p:nvPr/>
        </p:nvSpPr>
        <p:spPr>
          <a:xfrm>
            <a:off x="3945268"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759" name="Google Shape;759;p42"/>
          <p:cNvSpPr/>
          <p:nvPr/>
        </p:nvSpPr>
        <p:spPr>
          <a:xfrm>
            <a:off x="4131328"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0" name="Google Shape;760;p42"/>
          <p:cNvSpPr/>
          <p:nvPr/>
        </p:nvSpPr>
        <p:spPr>
          <a:xfrm>
            <a:off x="4117250"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1" name="Google Shape;761;p42"/>
          <p:cNvSpPr/>
          <p:nvPr/>
        </p:nvSpPr>
        <p:spPr>
          <a:xfrm>
            <a:off x="4117250"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2" name="Google Shape;762;p42"/>
          <p:cNvSpPr txBox="1"/>
          <p:nvPr/>
        </p:nvSpPr>
        <p:spPr>
          <a:xfrm>
            <a:off x="2597083" y="2349203"/>
            <a:ext cx="341100" cy="8304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4400" u="none" cap="none" strike="noStrike">
                <a:solidFill>
                  <a:schemeClr val="dk1"/>
                </a:solidFill>
                <a:latin typeface="Tahoma"/>
                <a:ea typeface="Tahoma"/>
                <a:cs typeface="Tahoma"/>
                <a:sym typeface="Tahoma"/>
              </a:rPr>
              <a:t>...</a:t>
            </a:r>
            <a:endParaRPr b="0" i="0" sz="4400" u="none" cap="none" strike="noStrike">
              <a:solidFill>
                <a:schemeClr val="dk1"/>
              </a:solidFill>
              <a:latin typeface="Tahoma"/>
              <a:ea typeface="Tahoma"/>
              <a:cs typeface="Tahoma"/>
              <a:sym typeface="Tahoma"/>
            </a:endParaRPr>
          </a:p>
        </p:txBody>
      </p:sp>
      <p:sp>
        <p:nvSpPr>
          <p:cNvPr id="763" name="Google Shape;763;p42"/>
          <p:cNvSpPr/>
          <p:nvPr/>
        </p:nvSpPr>
        <p:spPr>
          <a:xfrm>
            <a:off x="269775" y="1348233"/>
            <a:ext cx="4245956" cy="606546"/>
          </a:xfrm>
          <a:custGeom>
            <a:rect b="b" l="l" r="r" t="t"/>
            <a:pathLst>
              <a:path extrusionOk="0" h="508634" w="4744085">
                <a:moveTo>
                  <a:pt x="46588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4658898" y="0"/>
                </a:lnTo>
                <a:lnTo>
                  <a:pt x="4705890" y="14230"/>
                </a:lnTo>
                <a:lnTo>
                  <a:pt x="4737152" y="52287"/>
                </a:lnTo>
                <a:lnTo>
                  <a:pt x="4743599" y="84701"/>
                </a:lnTo>
                <a:lnTo>
                  <a:pt x="4743599" y="423498"/>
                </a:lnTo>
                <a:lnTo>
                  <a:pt x="4736943" y="456468"/>
                </a:lnTo>
                <a:lnTo>
                  <a:pt x="4718791" y="483391"/>
                </a:lnTo>
                <a:lnTo>
                  <a:pt x="4691868" y="501543"/>
                </a:lnTo>
                <a:lnTo>
                  <a:pt x="46588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4" name="Google Shape;764;p42"/>
          <p:cNvSpPr/>
          <p:nvPr/>
        </p:nvSpPr>
        <p:spPr>
          <a:xfrm>
            <a:off x="269775" y="1348233"/>
            <a:ext cx="4245956" cy="606546"/>
          </a:xfrm>
          <a:custGeom>
            <a:rect b="b" l="l" r="r" t="t"/>
            <a:pathLst>
              <a:path extrusionOk="0" h="508634" w="4744085">
                <a:moveTo>
                  <a:pt x="0" y="84701"/>
                </a:moveTo>
                <a:lnTo>
                  <a:pt x="6656" y="51731"/>
                </a:lnTo>
                <a:lnTo>
                  <a:pt x="24808" y="24808"/>
                </a:lnTo>
                <a:lnTo>
                  <a:pt x="51731" y="6656"/>
                </a:lnTo>
                <a:lnTo>
                  <a:pt x="84701" y="0"/>
                </a:lnTo>
                <a:lnTo>
                  <a:pt x="4658898" y="0"/>
                </a:lnTo>
                <a:lnTo>
                  <a:pt x="4705890" y="14230"/>
                </a:lnTo>
                <a:lnTo>
                  <a:pt x="4737152" y="52287"/>
                </a:lnTo>
                <a:lnTo>
                  <a:pt x="4743599" y="84701"/>
                </a:lnTo>
                <a:lnTo>
                  <a:pt x="4743599" y="423498"/>
                </a:lnTo>
                <a:lnTo>
                  <a:pt x="4736943" y="456468"/>
                </a:lnTo>
                <a:lnTo>
                  <a:pt x="4718791" y="483391"/>
                </a:lnTo>
                <a:lnTo>
                  <a:pt x="4691868" y="501543"/>
                </a:lnTo>
                <a:lnTo>
                  <a:pt x="46588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5" name="Google Shape;765;p42"/>
          <p:cNvSpPr txBox="1"/>
          <p:nvPr/>
        </p:nvSpPr>
        <p:spPr>
          <a:xfrm>
            <a:off x="1436878" y="1515313"/>
            <a:ext cx="1911000" cy="284700"/>
          </a:xfrm>
          <a:prstGeom prst="rect">
            <a:avLst/>
          </a:prstGeom>
          <a:noFill/>
          <a:ln>
            <a:noFill/>
          </a:ln>
        </p:spPr>
        <p:txBody>
          <a:bodyPr anchorCtr="0" anchor="t" bIns="0" lIns="0" spcFirstLastPara="1" rIns="0" wrap="square" tIns="12700">
            <a:noAutofit/>
          </a:bodyPr>
          <a:lstStyle/>
          <a:p>
            <a:pPr indent="0" lvl="0" marL="12700" marR="0" rtl="0" algn="ctr">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Combination method</a:t>
            </a:r>
            <a:endParaRPr b="0" i="0" sz="1400" u="none" cap="none" strike="noStrike">
              <a:solidFill>
                <a:schemeClr val="dk1"/>
              </a:solidFill>
              <a:latin typeface="Tahoma"/>
              <a:ea typeface="Tahoma"/>
              <a:cs typeface="Tahoma"/>
              <a:sym typeface="Tahoma"/>
            </a:endParaRPr>
          </a:p>
        </p:txBody>
      </p:sp>
      <p:sp>
        <p:nvSpPr>
          <p:cNvPr id="766" name="Google Shape;766;p42"/>
          <p:cNvSpPr/>
          <p:nvPr/>
        </p:nvSpPr>
        <p:spPr>
          <a:xfrm>
            <a:off x="653433"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7" name="Google Shape;767;p42"/>
          <p:cNvSpPr/>
          <p:nvPr/>
        </p:nvSpPr>
        <p:spPr>
          <a:xfrm>
            <a:off x="639353"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8" name="Google Shape;768;p42"/>
          <p:cNvSpPr/>
          <p:nvPr/>
        </p:nvSpPr>
        <p:spPr>
          <a:xfrm>
            <a:off x="639353"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69" name="Google Shape;769;p42"/>
          <p:cNvSpPr/>
          <p:nvPr/>
        </p:nvSpPr>
        <p:spPr>
          <a:xfrm>
            <a:off x="1539956"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0" name="Google Shape;770;p42"/>
          <p:cNvSpPr/>
          <p:nvPr/>
        </p:nvSpPr>
        <p:spPr>
          <a:xfrm>
            <a:off x="1525876"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1" name="Google Shape;771;p42"/>
          <p:cNvSpPr/>
          <p:nvPr/>
        </p:nvSpPr>
        <p:spPr>
          <a:xfrm>
            <a:off x="1525876"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2" name="Google Shape;772;p42"/>
          <p:cNvSpPr/>
          <p:nvPr/>
        </p:nvSpPr>
        <p:spPr>
          <a:xfrm>
            <a:off x="4131328"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3" name="Google Shape;773;p42"/>
          <p:cNvSpPr/>
          <p:nvPr/>
        </p:nvSpPr>
        <p:spPr>
          <a:xfrm>
            <a:off x="4117250"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4" name="Google Shape;774;p42"/>
          <p:cNvSpPr/>
          <p:nvPr/>
        </p:nvSpPr>
        <p:spPr>
          <a:xfrm>
            <a:off x="4117250"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5" name="Google Shape;775;p42"/>
          <p:cNvSpPr/>
          <p:nvPr/>
        </p:nvSpPr>
        <p:spPr>
          <a:xfrm>
            <a:off x="2392382" y="1054875"/>
            <a:ext cx="0" cy="293807"/>
          </a:xfrm>
          <a:custGeom>
            <a:rect b="b" l="l" r="r" t="t"/>
            <a:pathLst>
              <a:path extrusionOk="0" h="246379" w="120000">
                <a:moveTo>
                  <a:pt x="0" y="245848"/>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6" name="Google Shape;776;p42"/>
          <p:cNvSpPr/>
          <p:nvPr/>
        </p:nvSpPr>
        <p:spPr>
          <a:xfrm>
            <a:off x="2625842" y="997231"/>
            <a:ext cx="31750" cy="58420"/>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7" name="Google Shape;777;p42"/>
          <p:cNvSpPr/>
          <p:nvPr/>
        </p:nvSpPr>
        <p:spPr>
          <a:xfrm>
            <a:off x="2625842" y="997231"/>
            <a:ext cx="31750" cy="58420"/>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778" name="Google Shape;778;p42"/>
          <p:cNvSpPr txBox="1"/>
          <p:nvPr/>
        </p:nvSpPr>
        <p:spPr>
          <a:xfrm>
            <a:off x="5665948" y="1779941"/>
            <a:ext cx="3161665" cy="1504526"/>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Combination is commonly  implemented as a small NN on top of a pooling operation  (e.g. max, sum, average).</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t/>
            </a:r>
            <a:endParaRPr sz="1800">
              <a:solidFill>
                <a:srgbClr val="595959"/>
              </a:solidFill>
              <a:latin typeface="Roboto"/>
              <a:ea typeface="Roboto"/>
              <a:cs typeface="Roboto"/>
              <a:sym typeface="Roboto"/>
            </a:endParaRPr>
          </a:p>
          <a:p>
            <a:pPr indent="0" lvl="0" marL="12700" marR="5080" rtl="0" algn="l">
              <a:spcBef>
                <a:spcPts val="0"/>
              </a:spcBef>
              <a:spcAft>
                <a:spcPts val="0"/>
              </a:spcAft>
              <a:buNone/>
            </a:pPr>
            <a:r>
              <a:rPr lang="en-US" sz="1800">
                <a:solidFill>
                  <a:srgbClr val="595959"/>
                </a:solidFill>
                <a:latin typeface="Roboto"/>
                <a:ea typeface="Roboto"/>
                <a:cs typeface="Roboto"/>
                <a:sym typeface="Roboto"/>
              </a:rPr>
              <a:t>Drawback:</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rPr lang="en-US" sz="1800">
                <a:solidFill>
                  <a:srgbClr val="595959"/>
                </a:solidFill>
                <a:latin typeface="Roboto"/>
                <a:ea typeface="Roboto"/>
                <a:cs typeface="Roboto"/>
                <a:sym typeface="Roboto"/>
              </a:rPr>
              <a:t>?</a:t>
            </a:r>
            <a:endParaRPr sz="1800">
              <a:solidFill>
                <a:srgbClr val="595959"/>
              </a:solidFill>
              <a:latin typeface="Roboto"/>
              <a:ea typeface="Roboto"/>
              <a:cs typeface="Roboto"/>
              <a:sym typeface="Roboto"/>
            </a:endParaRPr>
          </a:p>
        </p:txBody>
      </p:sp>
      <p:sp>
        <p:nvSpPr>
          <p:cNvPr id="779" name="Google Shape;779;p42"/>
          <p:cNvSpPr txBox="1"/>
          <p:nvPr/>
        </p:nvSpPr>
        <p:spPr>
          <a:xfrm>
            <a:off x="338640" y="5713371"/>
            <a:ext cx="60147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222222"/>
                </a:solidFill>
                <a:latin typeface="Arial Narrow"/>
                <a:ea typeface="Arial Narrow"/>
                <a:cs typeface="Arial Narrow"/>
                <a:sym typeface="Arial Narrow"/>
              </a:rPr>
              <a:t>Ng et al., </a:t>
            </a:r>
            <a:r>
              <a:rPr b="0" i="0" lang="en-US" sz="1400" u="sng" cap="none" strike="noStrike">
                <a:solidFill>
                  <a:srgbClr val="0070B3"/>
                </a:solidFill>
                <a:latin typeface="Arial Narrow"/>
                <a:ea typeface="Arial Narrow"/>
                <a:cs typeface="Arial Narrow"/>
                <a:sym typeface="Arial Narrow"/>
                <a:hlinkClick r:id="rId4">
                  <a:extLst>
                    <a:ext uri="{A12FA001-AC4F-418D-AE19-62706E023703}">
                      <ahyp:hlinkClr val="tx"/>
                    </a:ext>
                  </a:extLst>
                </a:hlinkClick>
              </a:rPr>
              <a:t>Beyond short snippets: Deep networks for video classification</a:t>
            </a:r>
            <a:r>
              <a:rPr b="0" i="0" lang="en-US" sz="1400" u="none" cap="none" strike="noStrike">
                <a:solidFill>
                  <a:srgbClr val="222222"/>
                </a:solidFill>
                <a:latin typeface="Arial Narrow"/>
                <a:ea typeface="Arial Narrow"/>
                <a:cs typeface="Arial Narrow"/>
                <a:sym typeface="Arial Narrow"/>
              </a:rPr>
              <a:t>, CVPR 2015</a:t>
            </a:r>
            <a:endParaRPr b="0" i="0" sz="1400" u="none" cap="none" strike="noStrike">
              <a:solidFill>
                <a:srgbClr val="222222"/>
              </a:solidFill>
              <a:latin typeface="Arial Narrow"/>
              <a:ea typeface="Arial Narrow"/>
              <a:cs typeface="Arial Narrow"/>
              <a:sym typeface="Arial Narrow"/>
            </a:endParaRPr>
          </a:p>
        </p:txBody>
      </p:sp>
      <p:grpSp>
        <p:nvGrpSpPr>
          <p:cNvPr id="780" name="Google Shape;780;p42"/>
          <p:cNvGrpSpPr/>
          <p:nvPr/>
        </p:nvGrpSpPr>
        <p:grpSpPr>
          <a:xfrm>
            <a:off x="743751" y="6023100"/>
            <a:ext cx="1606073" cy="834800"/>
            <a:chOff x="796138" y="2306625"/>
            <a:chExt cx="1606073" cy="834800"/>
          </a:xfrm>
        </p:grpSpPr>
        <p:grpSp>
          <p:nvGrpSpPr>
            <p:cNvPr id="781" name="Google Shape;781;p42"/>
            <p:cNvGrpSpPr/>
            <p:nvPr/>
          </p:nvGrpSpPr>
          <p:grpSpPr>
            <a:xfrm>
              <a:off x="796138" y="2306625"/>
              <a:ext cx="1606073" cy="297225"/>
              <a:chOff x="796138" y="2306625"/>
              <a:chExt cx="1606073" cy="297225"/>
            </a:xfrm>
          </p:grpSpPr>
          <p:sp>
            <p:nvSpPr>
              <p:cNvPr id="782" name="Google Shape;782;p42"/>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83" name="Google Shape;783;p42"/>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2"/>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785" name="Google Shape;785;p42"/>
          <p:cNvGrpSpPr/>
          <p:nvPr/>
        </p:nvGrpSpPr>
        <p:grpSpPr>
          <a:xfrm>
            <a:off x="6689402" y="6023100"/>
            <a:ext cx="1606073" cy="834800"/>
            <a:chOff x="6741789" y="2306625"/>
            <a:chExt cx="1606073" cy="834800"/>
          </a:xfrm>
        </p:grpSpPr>
        <p:sp>
          <p:nvSpPr>
            <p:cNvPr id="786" name="Google Shape;786;p4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87" name="Google Shape;787;p4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789" name="Google Shape;789;p42"/>
          <p:cNvGrpSpPr/>
          <p:nvPr/>
        </p:nvGrpSpPr>
        <p:grpSpPr>
          <a:xfrm>
            <a:off x="5204253" y="6023100"/>
            <a:ext cx="1606073" cy="834800"/>
            <a:chOff x="5256641" y="2306625"/>
            <a:chExt cx="1606073" cy="834800"/>
          </a:xfrm>
        </p:grpSpPr>
        <p:sp>
          <p:nvSpPr>
            <p:cNvPr id="790" name="Google Shape;790;p42"/>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791" name="Google Shape;791;p42"/>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793" name="Google Shape;793;p42"/>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794" name="Google Shape;794;p42"/>
          <p:cNvGrpSpPr/>
          <p:nvPr/>
        </p:nvGrpSpPr>
        <p:grpSpPr>
          <a:xfrm>
            <a:off x="2231323" y="6023100"/>
            <a:ext cx="1606073" cy="834800"/>
            <a:chOff x="2283710" y="2306625"/>
            <a:chExt cx="1606073" cy="834800"/>
          </a:xfrm>
        </p:grpSpPr>
        <p:sp>
          <p:nvSpPr>
            <p:cNvPr id="795" name="Google Shape;795;p4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797" name="Google Shape;797;p4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798" name="Google Shape;798;p42"/>
          <p:cNvGrpSpPr/>
          <p:nvPr/>
        </p:nvGrpSpPr>
        <p:grpSpPr>
          <a:xfrm>
            <a:off x="3716573" y="6023100"/>
            <a:ext cx="1606073" cy="297225"/>
            <a:chOff x="2283710" y="2306625"/>
            <a:chExt cx="1606073" cy="297225"/>
          </a:xfrm>
        </p:grpSpPr>
        <p:sp>
          <p:nvSpPr>
            <p:cNvPr id="799" name="Google Shape;799;p4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801" name="Google Shape;801;p42"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22 / 45</a:t>
            </a:r>
            <a:endParaRPr sz="15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5" name="Shape 805"/>
        <p:cNvGrpSpPr/>
        <p:nvPr/>
      </p:nvGrpSpPr>
      <p:grpSpPr>
        <a:xfrm>
          <a:off x="0" y="0"/>
          <a:ext cx="0" cy="0"/>
          <a:chOff x="0" y="0"/>
          <a:chExt cx="0" cy="0"/>
        </a:xfrm>
      </p:grpSpPr>
      <p:sp>
        <p:nvSpPr>
          <p:cNvPr id="806" name="Google Shape;806;p43"/>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Single frame models - trivial solution</a:t>
            </a:r>
            <a:endParaRPr/>
          </a:p>
        </p:txBody>
      </p:sp>
      <p:sp>
        <p:nvSpPr>
          <p:cNvPr id="807" name="Google Shape;807;p43"/>
          <p:cNvSpPr/>
          <p:nvPr/>
        </p:nvSpPr>
        <p:spPr>
          <a:xfrm>
            <a:off x="380680" y="4120374"/>
            <a:ext cx="4068900" cy="124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08" name="Google Shape;808;p43"/>
          <p:cNvSpPr/>
          <p:nvPr/>
        </p:nvSpPr>
        <p:spPr>
          <a:xfrm>
            <a:off x="269775"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09" name="Google Shape;809;p43"/>
          <p:cNvSpPr/>
          <p:nvPr/>
        </p:nvSpPr>
        <p:spPr>
          <a:xfrm>
            <a:off x="269775"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0" name="Google Shape;810;p43"/>
          <p:cNvSpPr txBox="1"/>
          <p:nvPr/>
        </p:nvSpPr>
        <p:spPr>
          <a:xfrm>
            <a:off x="467372"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11" name="Google Shape;811;p43"/>
          <p:cNvSpPr/>
          <p:nvPr/>
        </p:nvSpPr>
        <p:spPr>
          <a:xfrm>
            <a:off x="653433"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2" name="Google Shape;812;p43"/>
          <p:cNvSpPr/>
          <p:nvPr/>
        </p:nvSpPr>
        <p:spPr>
          <a:xfrm>
            <a:off x="639353"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3" name="Google Shape;813;p43"/>
          <p:cNvSpPr/>
          <p:nvPr/>
        </p:nvSpPr>
        <p:spPr>
          <a:xfrm>
            <a:off x="639353"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4" name="Google Shape;814;p43"/>
          <p:cNvSpPr/>
          <p:nvPr/>
        </p:nvSpPr>
        <p:spPr>
          <a:xfrm>
            <a:off x="1156297"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5" name="Google Shape;815;p43"/>
          <p:cNvSpPr/>
          <p:nvPr/>
        </p:nvSpPr>
        <p:spPr>
          <a:xfrm>
            <a:off x="1156297"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6" name="Google Shape;816;p43"/>
          <p:cNvSpPr txBox="1"/>
          <p:nvPr/>
        </p:nvSpPr>
        <p:spPr>
          <a:xfrm>
            <a:off x="1353894"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17" name="Google Shape;817;p43"/>
          <p:cNvSpPr/>
          <p:nvPr/>
        </p:nvSpPr>
        <p:spPr>
          <a:xfrm>
            <a:off x="1539956"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8" name="Google Shape;818;p43"/>
          <p:cNvSpPr/>
          <p:nvPr/>
        </p:nvSpPr>
        <p:spPr>
          <a:xfrm>
            <a:off x="1525876"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19" name="Google Shape;819;p43"/>
          <p:cNvSpPr/>
          <p:nvPr/>
        </p:nvSpPr>
        <p:spPr>
          <a:xfrm>
            <a:off x="1525876"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0" name="Google Shape;820;p43"/>
          <p:cNvSpPr/>
          <p:nvPr/>
        </p:nvSpPr>
        <p:spPr>
          <a:xfrm>
            <a:off x="3747671" y="2712110"/>
            <a:ext cx="767807" cy="606546"/>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1" name="Google Shape;821;p43"/>
          <p:cNvSpPr/>
          <p:nvPr/>
        </p:nvSpPr>
        <p:spPr>
          <a:xfrm>
            <a:off x="3747671" y="2712110"/>
            <a:ext cx="767807" cy="606546"/>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2" name="Google Shape;822;p43"/>
          <p:cNvSpPr txBox="1"/>
          <p:nvPr/>
        </p:nvSpPr>
        <p:spPr>
          <a:xfrm>
            <a:off x="3945268" y="2866652"/>
            <a:ext cx="3729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23" name="Google Shape;823;p43"/>
          <p:cNvSpPr/>
          <p:nvPr/>
        </p:nvSpPr>
        <p:spPr>
          <a:xfrm>
            <a:off x="4131328" y="338671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4" name="Google Shape;824;p43"/>
          <p:cNvSpPr/>
          <p:nvPr/>
        </p:nvSpPr>
        <p:spPr>
          <a:xfrm>
            <a:off x="4117250" y="3335132"/>
            <a:ext cx="28416" cy="52249"/>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5" name="Google Shape;825;p43"/>
          <p:cNvSpPr/>
          <p:nvPr/>
        </p:nvSpPr>
        <p:spPr>
          <a:xfrm>
            <a:off x="4117250" y="3335132"/>
            <a:ext cx="28416" cy="52249"/>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6" name="Google Shape;826;p43"/>
          <p:cNvSpPr txBox="1"/>
          <p:nvPr/>
        </p:nvSpPr>
        <p:spPr>
          <a:xfrm>
            <a:off x="2597083" y="2349203"/>
            <a:ext cx="341100" cy="8304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4400" u="none" cap="none" strike="noStrike">
                <a:solidFill>
                  <a:schemeClr val="dk1"/>
                </a:solidFill>
                <a:latin typeface="Tahoma"/>
                <a:ea typeface="Tahoma"/>
                <a:cs typeface="Tahoma"/>
                <a:sym typeface="Tahoma"/>
              </a:rPr>
              <a:t>...</a:t>
            </a:r>
            <a:endParaRPr b="0" i="0" sz="4400" u="none" cap="none" strike="noStrike">
              <a:solidFill>
                <a:schemeClr val="dk1"/>
              </a:solidFill>
              <a:latin typeface="Tahoma"/>
              <a:ea typeface="Tahoma"/>
              <a:cs typeface="Tahoma"/>
              <a:sym typeface="Tahoma"/>
            </a:endParaRPr>
          </a:p>
        </p:txBody>
      </p:sp>
      <p:sp>
        <p:nvSpPr>
          <p:cNvPr id="827" name="Google Shape;827;p43"/>
          <p:cNvSpPr/>
          <p:nvPr/>
        </p:nvSpPr>
        <p:spPr>
          <a:xfrm>
            <a:off x="269775" y="1348233"/>
            <a:ext cx="4245956" cy="606546"/>
          </a:xfrm>
          <a:custGeom>
            <a:rect b="b" l="l" r="r" t="t"/>
            <a:pathLst>
              <a:path extrusionOk="0" h="508634" w="4744085">
                <a:moveTo>
                  <a:pt x="46588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4658898" y="0"/>
                </a:lnTo>
                <a:lnTo>
                  <a:pt x="4705890" y="14230"/>
                </a:lnTo>
                <a:lnTo>
                  <a:pt x="4737152" y="52287"/>
                </a:lnTo>
                <a:lnTo>
                  <a:pt x="4743599" y="84701"/>
                </a:lnTo>
                <a:lnTo>
                  <a:pt x="4743599" y="423498"/>
                </a:lnTo>
                <a:lnTo>
                  <a:pt x="4736943" y="456468"/>
                </a:lnTo>
                <a:lnTo>
                  <a:pt x="4718791" y="483391"/>
                </a:lnTo>
                <a:lnTo>
                  <a:pt x="4691868" y="501543"/>
                </a:lnTo>
                <a:lnTo>
                  <a:pt x="46588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8" name="Google Shape;828;p43"/>
          <p:cNvSpPr/>
          <p:nvPr/>
        </p:nvSpPr>
        <p:spPr>
          <a:xfrm>
            <a:off x="269775" y="1348233"/>
            <a:ext cx="4245956" cy="606546"/>
          </a:xfrm>
          <a:custGeom>
            <a:rect b="b" l="l" r="r" t="t"/>
            <a:pathLst>
              <a:path extrusionOk="0" h="508634" w="4744085">
                <a:moveTo>
                  <a:pt x="0" y="84701"/>
                </a:moveTo>
                <a:lnTo>
                  <a:pt x="6656" y="51731"/>
                </a:lnTo>
                <a:lnTo>
                  <a:pt x="24808" y="24808"/>
                </a:lnTo>
                <a:lnTo>
                  <a:pt x="51731" y="6656"/>
                </a:lnTo>
                <a:lnTo>
                  <a:pt x="84701" y="0"/>
                </a:lnTo>
                <a:lnTo>
                  <a:pt x="4658898" y="0"/>
                </a:lnTo>
                <a:lnTo>
                  <a:pt x="4705890" y="14230"/>
                </a:lnTo>
                <a:lnTo>
                  <a:pt x="4737152" y="52287"/>
                </a:lnTo>
                <a:lnTo>
                  <a:pt x="4743599" y="84701"/>
                </a:lnTo>
                <a:lnTo>
                  <a:pt x="4743599" y="423498"/>
                </a:lnTo>
                <a:lnTo>
                  <a:pt x="4736943" y="456468"/>
                </a:lnTo>
                <a:lnTo>
                  <a:pt x="4718791" y="483391"/>
                </a:lnTo>
                <a:lnTo>
                  <a:pt x="4691868" y="501543"/>
                </a:lnTo>
                <a:lnTo>
                  <a:pt x="46588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29" name="Google Shape;829;p43"/>
          <p:cNvSpPr txBox="1"/>
          <p:nvPr/>
        </p:nvSpPr>
        <p:spPr>
          <a:xfrm>
            <a:off x="1300525" y="1450575"/>
            <a:ext cx="2183700" cy="284700"/>
          </a:xfrm>
          <a:prstGeom prst="rect">
            <a:avLst/>
          </a:prstGeom>
          <a:noFill/>
          <a:ln>
            <a:noFill/>
          </a:ln>
        </p:spPr>
        <p:txBody>
          <a:bodyPr anchorCtr="0" anchor="t" bIns="0" lIns="0" spcFirstLastPara="1" rIns="0" wrap="square" tIns="12700">
            <a:noAutofit/>
          </a:bodyPr>
          <a:lstStyle/>
          <a:p>
            <a:pPr indent="0" lvl="0" marL="12700" marR="0" rtl="0" algn="ctr">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Combination method (dens</a:t>
            </a:r>
            <a:r>
              <a:rPr lang="en-US">
                <a:solidFill>
                  <a:schemeClr val="dk1"/>
                </a:solidFill>
                <a:latin typeface="Tahoma"/>
                <a:ea typeface="Tahoma"/>
                <a:cs typeface="Tahoma"/>
                <a:sym typeface="Tahoma"/>
              </a:rPr>
              <a:t>e / majority vote etc)</a:t>
            </a:r>
            <a:endParaRPr>
              <a:solidFill>
                <a:schemeClr val="dk1"/>
              </a:solidFill>
              <a:latin typeface="Tahoma"/>
              <a:ea typeface="Tahoma"/>
              <a:cs typeface="Tahoma"/>
              <a:sym typeface="Tahoma"/>
            </a:endParaRPr>
          </a:p>
        </p:txBody>
      </p:sp>
      <p:sp>
        <p:nvSpPr>
          <p:cNvPr id="830" name="Google Shape;830;p43"/>
          <p:cNvSpPr/>
          <p:nvPr/>
        </p:nvSpPr>
        <p:spPr>
          <a:xfrm>
            <a:off x="653433"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1" name="Google Shape;831;p43"/>
          <p:cNvSpPr/>
          <p:nvPr/>
        </p:nvSpPr>
        <p:spPr>
          <a:xfrm>
            <a:off x="639353"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2" name="Google Shape;832;p43"/>
          <p:cNvSpPr/>
          <p:nvPr/>
        </p:nvSpPr>
        <p:spPr>
          <a:xfrm>
            <a:off x="639353"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3" name="Google Shape;833;p43"/>
          <p:cNvSpPr/>
          <p:nvPr/>
        </p:nvSpPr>
        <p:spPr>
          <a:xfrm>
            <a:off x="1539956"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4" name="Google Shape;834;p43"/>
          <p:cNvSpPr/>
          <p:nvPr/>
        </p:nvSpPr>
        <p:spPr>
          <a:xfrm>
            <a:off x="1525876"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5" name="Google Shape;835;p43"/>
          <p:cNvSpPr/>
          <p:nvPr/>
        </p:nvSpPr>
        <p:spPr>
          <a:xfrm>
            <a:off x="1525876"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6" name="Google Shape;836;p43"/>
          <p:cNvSpPr/>
          <p:nvPr/>
        </p:nvSpPr>
        <p:spPr>
          <a:xfrm>
            <a:off x="4131328" y="2018240"/>
            <a:ext cx="0" cy="673184"/>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7" name="Google Shape;837;p43"/>
          <p:cNvSpPr/>
          <p:nvPr/>
        </p:nvSpPr>
        <p:spPr>
          <a:xfrm>
            <a:off x="4117250" y="1966661"/>
            <a:ext cx="28416" cy="52249"/>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8" name="Google Shape;838;p43"/>
          <p:cNvSpPr/>
          <p:nvPr/>
        </p:nvSpPr>
        <p:spPr>
          <a:xfrm>
            <a:off x="4117250" y="1966661"/>
            <a:ext cx="28416" cy="52249"/>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39" name="Google Shape;839;p43"/>
          <p:cNvSpPr txBox="1"/>
          <p:nvPr/>
        </p:nvSpPr>
        <p:spPr>
          <a:xfrm>
            <a:off x="5665948" y="1779941"/>
            <a:ext cx="3161700" cy="1504500"/>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Combination is commonly  implemented as a small NN on top of a pooling operation  (e.g. max, sum, average).</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Drawback:</a:t>
            </a:r>
            <a:endParaRPr sz="1800">
              <a:solidFill>
                <a:srgbClr val="595959"/>
              </a:solidFill>
              <a:latin typeface="Roboto"/>
              <a:ea typeface="Roboto"/>
              <a:cs typeface="Roboto"/>
              <a:sym typeface="Roboto"/>
            </a:endParaRPr>
          </a:p>
          <a:p>
            <a:pPr indent="0" lvl="0" marL="0" marR="5080" rtl="0" algn="l">
              <a:lnSpc>
                <a:spcPct val="100000"/>
              </a:lnSpc>
              <a:spcBef>
                <a:spcPts val="0"/>
              </a:spcBef>
              <a:spcAft>
                <a:spcPts val="0"/>
              </a:spcAft>
              <a:buNone/>
            </a:pPr>
            <a:r>
              <a:rPr b="1" lang="en-US" sz="1800">
                <a:solidFill>
                  <a:srgbClr val="595959"/>
                </a:solidFill>
                <a:latin typeface="Roboto"/>
                <a:ea typeface="Roboto"/>
                <a:cs typeface="Roboto"/>
                <a:sym typeface="Roboto"/>
              </a:rPr>
              <a:t>Pooling is not  aware of the temporal order!</a:t>
            </a:r>
            <a:endParaRPr b="1" sz="1800">
              <a:solidFill>
                <a:srgbClr val="595959"/>
              </a:solidFill>
              <a:latin typeface="Roboto"/>
              <a:ea typeface="Roboto"/>
              <a:cs typeface="Roboto"/>
              <a:sym typeface="Roboto"/>
            </a:endParaRPr>
          </a:p>
        </p:txBody>
      </p:sp>
      <p:sp>
        <p:nvSpPr>
          <p:cNvPr id="840" name="Google Shape;840;p43"/>
          <p:cNvSpPr txBox="1"/>
          <p:nvPr/>
        </p:nvSpPr>
        <p:spPr>
          <a:xfrm>
            <a:off x="338640" y="5713371"/>
            <a:ext cx="6014700" cy="284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222222"/>
                </a:solidFill>
                <a:latin typeface="Arial Narrow"/>
                <a:ea typeface="Arial Narrow"/>
                <a:cs typeface="Arial Narrow"/>
                <a:sym typeface="Arial Narrow"/>
              </a:rPr>
              <a:t>Ng et al., </a:t>
            </a:r>
            <a:r>
              <a:rPr b="0" i="0" lang="en-US" sz="1400" u="sng" cap="none" strike="noStrike">
                <a:solidFill>
                  <a:srgbClr val="0070B3"/>
                </a:solidFill>
                <a:latin typeface="Arial Narrow"/>
                <a:ea typeface="Arial Narrow"/>
                <a:cs typeface="Arial Narrow"/>
                <a:sym typeface="Arial Narrow"/>
                <a:hlinkClick r:id="rId4">
                  <a:extLst>
                    <a:ext uri="{A12FA001-AC4F-418D-AE19-62706E023703}">
                      <ahyp:hlinkClr val="tx"/>
                    </a:ext>
                  </a:extLst>
                </a:hlinkClick>
              </a:rPr>
              <a:t>Beyond short snippets: Deep networks for video classification</a:t>
            </a:r>
            <a:r>
              <a:rPr b="0" i="0" lang="en-US" sz="1400" u="none" cap="none" strike="noStrike">
                <a:solidFill>
                  <a:srgbClr val="222222"/>
                </a:solidFill>
                <a:latin typeface="Arial Narrow"/>
                <a:ea typeface="Arial Narrow"/>
                <a:cs typeface="Arial Narrow"/>
                <a:sym typeface="Arial Narrow"/>
              </a:rPr>
              <a:t>, CVPR 2015</a:t>
            </a:r>
            <a:endParaRPr b="0" i="0" sz="1400" u="none" cap="none" strike="noStrike">
              <a:solidFill>
                <a:srgbClr val="222222"/>
              </a:solidFill>
              <a:latin typeface="Arial Narrow"/>
              <a:ea typeface="Arial Narrow"/>
              <a:cs typeface="Arial Narrow"/>
              <a:sym typeface="Arial Narrow"/>
            </a:endParaRPr>
          </a:p>
        </p:txBody>
      </p:sp>
      <p:grpSp>
        <p:nvGrpSpPr>
          <p:cNvPr id="841" name="Google Shape;841;p43"/>
          <p:cNvGrpSpPr/>
          <p:nvPr/>
        </p:nvGrpSpPr>
        <p:grpSpPr>
          <a:xfrm>
            <a:off x="743751" y="6023100"/>
            <a:ext cx="1606073" cy="834800"/>
            <a:chOff x="796138" y="2306625"/>
            <a:chExt cx="1606073" cy="834800"/>
          </a:xfrm>
        </p:grpSpPr>
        <p:grpSp>
          <p:nvGrpSpPr>
            <p:cNvPr id="842" name="Google Shape;842;p43"/>
            <p:cNvGrpSpPr/>
            <p:nvPr/>
          </p:nvGrpSpPr>
          <p:grpSpPr>
            <a:xfrm>
              <a:off x="796138" y="2306625"/>
              <a:ext cx="1606073" cy="297225"/>
              <a:chOff x="796138" y="2306625"/>
              <a:chExt cx="1606073" cy="297225"/>
            </a:xfrm>
          </p:grpSpPr>
          <p:sp>
            <p:nvSpPr>
              <p:cNvPr id="843" name="Google Shape;843;p43"/>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844" name="Google Shape;844;p43"/>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43"/>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846" name="Google Shape;846;p43"/>
          <p:cNvGrpSpPr/>
          <p:nvPr/>
        </p:nvGrpSpPr>
        <p:grpSpPr>
          <a:xfrm>
            <a:off x="6689402" y="6023100"/>
            <a:ext cx="1606073" cy="834800"/>
            <a:chOff x="6741789" y="2306625"/>
            <a:chExt cx="1606073" cy="834800"/>
          </a:xfrm>
        </p:grpSpPr>
        <p:sp>
          <p:nvSpPr>
            <p:cNvPr id="847" name="Google Shape;847;p4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848" name="Google Shape;848;p4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850" name="Google Shape;850;p43"/>
          <p:cNvGrpSpPr/>
          <p:nvPr/>
        </p:nvGrpSpPr>
        <p:grpSpPr>
          <a:xfrm>
            <a:off x="5204253" y="6023100"/>
            <a:ext cx="1606073" cy="834800"/>
            <a:chOff x="5256641" y="2306625"/>
            <a:chExt cx="1606073" cy="834800"/>
          </a:xfrm>
        </p:grpSpPr>
        <p:sp>
          <p:nvSpPr>
            <p:cNvPr id="851" name="Google Shape;851;p43"/>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852" name="Google Shape;852;p43"/>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854" name="Google Shape;854;p43"/>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855" name="Google Shape;855;p43"/>
          <p:cNvGrpSpPr/>
          <p:nvPr/>
        </p:nvGrpSpPr>
        <p:grpSpPr>
          <a:xfrm>
            <a:off x="2231323" y="6023100"/>
            <a:ext cx="1606073" cy="834800"/>
            <a:chOff x="2283710" y="2306625"/>
            <a:chExt cx="1606073" cy="834800"/>
          </a:xfrm>
        </p:grpSpPr>
        <p:sp>
          <p:nvSpPr>
            <p:cNvPr id="856" name="Google Shape;856;p4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858" name="Google Shape;858;p4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859" name="Google Shape;859;p43"/>
          <p:cNvGrpSpPr/>
          <p:nvPr/>
        </p:nvGrpSpPr>
        <p:grpSpPr>
          <a:xfrm>
            <a:off x="3716573" y="6023100"/>
            <a:ext cx="1606073" cy="297225"/>
            <a:chOff x="2283710" y="2306625"/>
            <a:chExt cx="1606073" cy="297225"/>
          </a:xfrm>
        </p:grpSpPr>
        <p:sp>
          <p:nvSpPr>
            <p:cNvPr id="860" name="Google Shape;860;p4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862" name="Google Shape;862;p43"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23 / 45</a:t>
            </a:r>
            <a:endParaRPr sz="15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6" name="Shape 866"/>
        <p:cNvGrpSpPr/>
        <p:nvPr/>
      </p:nvGrpSpPr>
      <p:grpSpPr>
        <a:xfrm>
          <a:off x="0" y="0"/>
          <a:ext cx="0" cy="0"/>
          <a:chOff x="0" y="0"/>
          <a:chExt cx="0" cy="0"/>
        </a:xfrm>
      </p:grpSpPr>
      <p:sp>
        <p:nvSpPr>
          <p:cNvPr id="867" name="Google Shape;867;p44"/>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CNN + RNN</a:t>
            </a:r>
            <a:endParaRPr/>
          </a:p>
        </p:txBody>
      </p:sp>
      <p:sp>
        <p:nvSpPr>
          <p:cNvPr id="868" name="Google Shape;868;p44"/>
          <p:cNvSpPr txBox="1"/>
          <p:nvPr/>
        </p:nvSpPr>
        <p:spPr>
          <a:xfrm>
            <a:off x="5261712" y="1744593"/>
            <a:ext cx="3095100" cy="1078800"/>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Recurrent Neural Networks are well suited for processing sequences.</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t/>
            </a:r>
            <a:endParaRPr sz="1800">
              <a:solidFill>
                <a:srgbClr val="595959"/>
              </a:solidFill>
              <a:latin typeface="Roboto"/>
              <a:ea typeface="Roboto"/>
              <a:cs typeface="Roboto"/>
              <a:sym typeface="Roboto"/>
            </a:endParaRPr>
          </a:p>
          <a:p>
            <a:pPr indent="0" lvl="0" marL="12700" marR="5080" rtl="0" algn="l">
              <a:spcBef>
                <a:spcPts val="0"/>
              </a:spcBef>
              <a:spcAft>
                <a:spcPts val="0"/>
              </a:spcAft>
              <a:buNone/>
            </a:pPr>
            <a:r>
              <a:rPr lang="en-US" sz="1800">
                <a:solidFill>
                  <a:srgbClr val="595959"/>
                </a:solidFill>
                <a:latin typeface="Roboto"/>
                <a:ea typeface="Roboto"/>
                <a:cs typeface="Roboto"/>
                <a:sym typeface="Roboto"/>
              </a:rPr>
              <a:t>Drawback:</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rPr lang="en-US" sz="1800">
                <a:solidFill>
                  <a:srgbClr val="595959"/>
                </a:solidFill>
                <a:latin typeface="Roboto"/>
                <a:ea typeface="Roboto"/>
                <a:cs typeface="Roboto"/>
                <a:sym typeface="Roboto"/>
              </a:rPr>
              <a:t>?</a:t>
            </a:r>
            <a:endParaRPr sz="1800">
              <a:solidFill>
                <a:srgbClr val="595959"/>
              </a:solidFill>
              <a:latin typeface="Roboto"/>
              <a:ea typeface="Roboto"/>
              <a:cs typeface="Roboto"/>
              <a:sym typeface="Roboto"/>
            </a:endParaRPr>
          </a:p>
        </p:txBody>
      </p:sp>
      <p:sp>
        <p:nvSpPr>
          <p:cNvPr id="869" name="Google Shape;869;p44"/>
          <p:cNvSpPr txBox="1"/>
          <p:nvPr/>
        </p:nvSpPr>
        <p:spPr>
          <a:xfrm>
            <a:off x="338347" y="5714292"/>
            <a:ext cx="6933600" cy="247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200" u="none" cap="none" strike="noStrike">
                <a:solidFill>
                  <a:srgbClr val="222222"/>
                </a:solidFill>
                <a:latin typeface="Arial Narrow"/>
                <a:ea typeface="Arial Narrow"/>
                <a:cs typeface="Arial Narrow"/>
                <a:sym typeface="Arial Narrow"/>
              </a:rPr>
              <a:t>Donahue et al., </a:t>
            </a:r>
            <a:r>
              <a:rPr b="0" i="0" lang="en-US" sz="1200" u="none" cap="none" strike="noStrike">
                <a:solidFill>
                  <a:srgbClr val="2980B9"/>
                </a:solidFill>
                <a:latin typeface="Arial Narrow"/>
                <a:ea typeface="Arial Narrow"/>
                <a:cs typeface="Arial Narrow"/>
                <a:sym typeface="Arial Narrow"/>
              </a:rPr>
              <a:t>Long-term Recurrent Convolutional Networks for Visual Recognition and Description</a:t>
            </a:r>
            <a:r>
              <a:rPr b="0" i="0" lang="en-US" sz="1200" u="none" cap="none" strike="noStrike">
                <a:solidFill>
                  <a:srgbClr val="222222"/>
                </a:solidFill>
                <a:latin typeface="Arial Narrow"/>
                <a:ea typeface="Arial Narrow"/>
                <a:cs typeface="Arial Narrow"/>
                <a:sym typeface="Arial Narrow"/>
              </a:rPr>
              <a:t>, CVPR 2015</a:t>
            </a:r>
            <a:endParaRPr b="0" i="0" sz="1200" u="none" cap="none" strike="noStrike">
              <a:solidFill>
                <a:srgbClr val="222222"/>
              </a:solidFill>
              <a:latin typeface="Arial Narrow"/>
              <a:ea typeface="Arial Narrow"/>
              <a:cs typeface="Arial Narrow"/>
              <a:sym typeface="Arial Narrow"/>
            </a:endParaRPr>
          </a:p>
        </p:txBody>
      </p:sp>
      <p:sp>
        <p:nvSpPr>
          <p:cNvPr id="870" name="Google Shape;870;p44"/>
          <p:cNvSpPr/>
          <p:nvPr/>
        </p:nvSpPr>
        <p:spPr>
          <a:xfrm>
            <a:off x="380207" y="4109902"/>
            <a:ext cx="4051500" cy="124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1" name="Google Shape;871;p44"/>
          <p:cNvSpPr/>
          <p:nvPr/>
        </p:nvSpPr>
        <p:spPr>
          <a:xfrm>
            <a:off x="269775"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2" name="Google Shape;872;p44"/>
          <p:cNvSpPr/>
          <p:nvPr/>
        </p:nvSpPr>
        <p:spPr>
          <a:xfrm>
            <a:off x="269775"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3" name="Google Shape;873;p44"/>
          <p:cNvSpPr txBox="1"/>
          <p:nvPr/>
        </p:nvSpPr>
        <p:spPr>
          <a:xfrm>
            <a:off x="466529"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74" name="Google Shape;874;p44"/>
          <p:cNvSpPr/>
          <p:nvPr/>
        </p:nvSpPr>
        <p:spPr>
          <a:xfrm>
            <a:off x="651796"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5" name="Google Shape;875;p44"/>
          <p:cNvSpPr/>
          <p:nvPr/>
        </p:nvSpPr>
        <p:spPr>
          <a:xfrm>
            <a:off x="637776" y="3328005"/>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6" name="Google Shape;876;p44"/>
          <p:cNvSpPr/>
          <p:nvPr/>
        </p:nvSpPr>
        <p:spPr>
          <a:xfrm>
            <a:off x="637776" y="3328005"/>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7" name="Google Shape;877;p44"/>
          <p:cNvSpPr/>
          <p:nvPr/>
        </p:nvSpPr>
        <p:spPr>
          <a:xfrm>
            <a:off x="1152516"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8" name="Google Shape;878;p44"/>
          <p:cNvSpPr/>
          <p:nvPr/>
        </p:nvSpPr>
        <p:spPr>
          <a:xfrm>
            <a:off x="1152516"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79" name="Google Shape;879;p44"/>
          <p:cNvSpPr txBox="1"/>
          <p:nvPr/>
        </p:nvSpPr>
        <p:spPr>
          <a:xfrm>
            <a:off x="1349270"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80" name="Google Shape;880;p44"/>
          <p:cNvSpPr/>
          <p:nvPr/>
        </p:nvSpPr>
        <p:spPr>
          <a:xfrm>
            <a:off x="1534538"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1" name="Google Shape;881;p44"/>
          <p:cNvSpPr/>
          <p:nvPr/>
        </p:nvSpPr>
        <p:spPr>
          <a:xfrm>
            <a:off x="1520518" y="3328005"/>
            <a:ext cx="28258"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2" name="Google Shape;882;p44"/>
          <p:cNvSpPr/>
          <p:nvPr/>
        </p:nvSpPr>
        <p:spPr>
          <a:xfrm>
            <a:off x="1520518" y="3328005"/>
            <a:ext cx="28258"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3" name="Google Shape;883;p44"/>
          <p:cNvSpPr/>
          <p:nvPr/>
        </p:nvSpPr>
        <p:spPr>
          <a:xfrm>
            <a:off x="3732836"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4" name="Google Shape;884;p44"/>
          <p:cNvSpPr/>
          <p:nvPr/>
        </p:nvSpPr>
        <p:spPr>
          <a:xfrm>
            <a:off x="3732836"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5" name="Google Shape;885;p44"/>
          <p:cNvSpPr txBox="1"/>
          <p:nvPr/>
        </p:nvSpPr>
        <p:spPr>
          <a:xfrm>
            <a:off x="3929591"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886" name="Google Shape;886;p44"/>
          <p:cNvSpPr/>
          <p:nvPr/>
        </p:nvSpPr>
        <p:spPr>
          <a:xfrm>
            <a:off x="4114857"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7" name="Google Shape;887;p44"/>
          <p:cNvSpPr/>
          <p:nvPr/>
        </p:nvSpPr>
        <p:spPr>
          <a:xfrm>
            <a:off x="4100839" y="3328005"/>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8" name="Google Shape;888;p44"/>
          <p:cNvSpPr/>
          <p:nvPr/>
        </p:nvSpPr>
        <p:spPr>
          <a:xfrm>
            <a:off x="4100839" y="3328005"/>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89" name="Google Shape;889;p44"/>
          <p:cNvSpPr/>
          <p:nvPr/>
        </p:nvSpPr>
        <p:spPr>
          <a:xfrm>
            <a:off x="269775"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0" name="Google Shape;890;p44"/>
          <p:cNvSpPr/>
          <p:nvPr/>
        </p:nvSpPr>
        <p:spPr>
          <a:xfrm>
            <a:off x="269775"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1" name="Google Shape;891;p44"/>
          <p:cNvSpPr txBox="1"/>
          <p:nvPr/>
        </p:nvSpPr>
        <p:spPr>
          <a:xfrm>
            <a:off x="469776"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892" name="Google Shape;892;p44"/>
          <p:cNvSpPr/>
          <p:nvPr/>
        </p:nvSpPr>
        <p:spPr>
          <a:xfrm>
            <a:off x="651796"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3" name="Google Shape;893;p44"/>
          <p:cNvSpPr/>
          <p:nvPr/>
        </p:nvSpPr>
        <p:spPr>
          <a:xfrm>
            <a:off x="637776" y="2060478"/>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4" name="Google Shape;894;p44"/>
          <p:cNvSpPr/>
          <p:nvPr/>
        </p:nvSpPr>
        <p:spPr>
          <a:xfrm>
            <a:off x="637776" y="2060478"/>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5" name="Google Shape;895;p44"/>
          <p:cNvSpPr/>
          <p:nvPr/>
        </p:nvSpPr>
        <p:spPr>
          <a:xfrm>
            <a:off x="1152516"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7"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6" name="Google Shape;896;p44"/>
          <p:cNvSpPr/>
          <p:nvPr/>
        </p:nvSpPr>
        <p:spPr>
          <a:xfrm>
            <a:off x="1152516"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7"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7" name="Google Shape;897;p44"/>
          <p:cNvSpPr txBox="1"/>
          <p:nvPr/>
        </p:nvSpPr>
        <p:spPr>
          <a:xfrm>
            <a:off x="1352517"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898" name="Google Shape;898;p44"/>
          <p:cNvSpPr/>
          <p:nvPr/>
        </p:nvSpPr>
        <p:spPr>
          <a:xfrm>
            <a:off x="1534538"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899" name="Google Shape;899;p44"/>
          <p:cNvSpPr/>
          <p:nvPr/>
        </p:nvSpPr>
        <p:spPr>
          <a:xfrm>
            <a:off x="1520518" y="2060478"/>
            <a:ext cx="28258"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0" name="Google Shape;900;p44"/>
          <p:cNvSpPr/>
          <p:nvPr/>
        </p:nvSpPr>
        <p:spPr>
          <a:xfrm>
            <a:off x="1520518" y="2060478"/>
            <a:ext cx="28258"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1" name="Google Shape;901;p44"/>
          <p:cNvSpPr/>
          <p:nvPr/>
        </p:nvSpPr>
        <p:spPr>
          <a:xfrm>
            <a:off x="3732836"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2" name="Google Shape;902;p44"/>
          <p:cNvSpPr/>
          <p:nvPr/>
        </p:nvSpPr>
        <p:spPr>
          <a:xfrm>
            <a:off x="3732836"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3" name="Google Shape;903;p44"/>
          <p:cNvSpPr txBox="1"/>
          <p:nvPr/>
        </p:nvSpPr>
        <p:spPr>
          <a:xfrm>
            <a:off x="3932837"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904" name="Google Shape;904;p44"/>
          <p:cNvSpPr/>
          <p:nvPr/>
        </p:nvSpPr>
        <p:spPr>
          <a:xfrm>
            <a:off x="4114857"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5" name="Google Shape;905;p44"/>
          <p:cNvSpPr/>
          <p:nvPr/>
        </p:nvSpPr>
        <p:spPr>
          <a:xfrm>
            <a:off x="4100839" y="2060478"/>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6" name="Google Shape;906;p44"/>
          <p:cNvSpPr/>
          <p:nvPr/>
        </p:nvSpPr>
        <p:spPr>
          <a:xfrm>
            <a:off x="4100839" y="2060478"/>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7" name="Google Shape;907;p44"/>
          <p:cNvSpPr/>
          <p:nvPr/>
        </p:nvSpPr>
        <p:spPr>
          <a:xfrm>
            <a:off x="1033818" y="1742021"/>
            <a:ext cx="67818" cy="0"/>
          </a:xfrm>
          <a:custGeom>
            <a:rect b="b" l="l" r="r" t="t"/>
            <a:pathLst>
              <a:path extrusionOk="0" h="120000" w="76200">
                <a:moveTo>
                  <a:pt x="0" y="0"/>
                </a:moveTo>
                <a:lnTo>
                  <a:pt x="76049"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08" name="Google Shape;908;p44"/>
          <p:cNvSpPr txBox="1"/>
          <p:nvPr/>
        </p:nvSpPr>
        <p:spPr>
          <a:xfrm>
            <a:off x="2587156" y="1078750"/>
            <a:ext cx="1228500" cy="2094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4400" u="none" cap="none" strike="noStrike">
                <a:solidFill>
                  <a:schemeClr val="dk1"/>
                </a:solidFill>
                <a:latin typeface="Tahoma"/>
                <a:ea typeface="Tahoma"/>
                <a:cs typeface="Tahoma"/>
                <a:sym typeface="Tahoma"/>
              </a:rPr>
              <a:t>...</a:t>
            </a:r>
            <a:r>
              <a:rPr b="0" i="0" lang="en-US" sz="4400" u="sng" cap="none" strike="noStrike">
                <a:solidFill>
                  <a:srgbClr val="595959"/>
                </a:solidFill>
                <a:latin typeface="Times New Roman"/>
                <a:ea typeface="Times New Roman"/>
                <a:cs typeface="Times New Roman"/>
                <a:sym typeface="Times New Roman"/>
              </a:rPr>
              <a:t> </a:t>
            </a:r>
            <a:endParaRPr/>
          </a:p>
          <a:p>
            <a:pPr indent="0" lvl="0" marL="12700" marR="0" rtl="0" algn="l">
              <a:lnSpc>
                <a:spcPct val="100000"/>
              </a:lnSpc>
              <a:spcBef>
                <a:spcPts val="3120"/>
              </a:spcBef>
              <a:spcAft>
                <a:spcPts val="0"/>
              </a:spcAft>
              <a:buNone/>
            </a:pPr>
            <a:r>
              <a:rPr b="0" i="0" lang="en-US" sz="4400" u="none" cap="none" strike="noStrike">
                <a:solidFill>
                  <a:schemeClr val="dk1"/>
                </a:solidFill>
                <a:latin typeface="Tahoma"/>
                <a:ea typeface="Tahoma"/>
                <a:cs typeface="Tahoma"/>
                <a:sym typeface="Tahoma"/>
              </a:rPr>
              <a:t>...</a:t>
            </a:r>
            <a:endParaRPr b="0" i="0" sz="4400" u="none" cap="none" strike="noStrike">
              <a:solidFill>
                <a:schemeClr val="dk1"/>
              </a:solidFill>
              <a:latin typeface="Tahoma"/>
              <a:ea typeface="Tahoma"/>
              <a:cs typeface="Tahoma"/>
              <a:sym typeface="Tahoma"/>
            </a:endParaRPr>
          </a:p>
        </p:txBody>
      </p:sp>
      <p:sp>
        <p:nvSpPr>
          <p:cNvPr id="909" name="Google Shape;909;p44"/>
          <p:cNvSpPr/>
          <p:nvPr/>
        </p:nvSpPr>
        <p:spPr>
          <a:xfrm>
            <a:off x="1101589" y="1723329"/>
            <a:ext cx="38995" cy="37703"/>
          </a:xfrm>
          <a:custGeom>
            <a:rect b="b" l="l" r="r" t="t"/>
            <a:pathLst>
              <a:path extrusionOk="0" h="31750" w="43815">
                <a:moveTo>
                  <a:pt x="0" y="31465"/>
                </a:moveTo>
                <a:lnTo>
                  <a:pt x="0" y="0"/>
                </a:lnTo>
                <a:lnTo>
                  <a:pt x="43225"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0" name="Google Shape;910;p44"/>
          <p:cNvSpPr/>
          <p:nvPr/>
        </p:nvSpPr>
        <p:spPr>
          <a:xfrm>
            <a:off x="1101589" y="1723329"/>
            <a:ext cx="38995" cy="37703"/>
          </a:xfrm>
          <a:custGeom>
            <a:rect b="b" l="l" r="r" t="t"/>
            <a:pathLst>
              <a:path extrusionOk="0" h="31750" w="43815">
                <a:moveTo>
                  <a:pt x="0" y="31465"/>
                </a:moveTo>
                <a:lnTo>
                  <a:pt x="43225"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1" name="Google Shape;911;p44"/>
          <p:cNvSpPr/>
          <p:nvPr/>
        </p:nvSpPr>
        <p:spPr>
          <a:xfrm>
            <a:off x="3681909" y="1723329"/>
            <a:ext cx="38995" cy="37703"/>
          </a:xfrm>
          <a:custGeom>
            <a:rect b="b" l="l" r="r" t="t"/>
            <a:pathLst>
              <a:path extrusionOk="0" h="31750" w="43815">
                <a:moveTo>
                  <a:pt x="0" y="31465"/>
                </a:moveTo>
                <a:lnTo>
                  <a:pt x="0" y="0"/>
                </a:lnTo>
                <a:lnTo>
                  <a:pt x="43226"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2" name="Google Shape;912;p44"/>
          <p:cNvSpPr/>
          <p:nvPr/>
        </p:nvSpPr>
        <p:spPr>
          <a:xfrm>
            <a:off x="3681909" y="1723329"/>
            <a:ext cx="38995" cy="37703"/>
          </a:xfrm>
          <a:custGeom>
            <a:rect b="b" l="l" r="r" t="t"/>
            <a:pathLst>
              <a:path extrusionOk="0" h="31750" w="43815">
                <a:moveTo>
                  <a:pt x="0" y="31465"/>
                </a:moveTo>
                <a:lnTo>
                  <a:pt x="43226"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3" name="Google Shape;913;p44"/>
          <p:cNvSpPr/>
          <p:nvPr/>
        </p:nvSpPr>
        <p:spPr>
          <a:xfrm>
            <a:off x="1916560" y="1742021"/>
            <a:ext cx="135636" cy="0"/>
          </a:xfrm>
          <a:custGeom>
            <a:rect b="b" l="l" r="r" t="t"/>
            <a:pathLst>
              <a:path extrusionOk="0" h="120000" w="152400">
                <a:moveTo>
                  <a:pt x="0" y="0"/>
                </a:moveTo>
                <a:lnTo>
                  <a:pt x="152249"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4" name="Google Shape;914;p44"/>
          <p:cNvSpPr/>
          <p:nvPr/>
        </p:nvSpPr>
        <p:spPr>
          <a:xfrm>
            <a:off x="2052233" y="1723329"/>
            <a:ext cx="38995" cy="37703"/>
          </a:xfrm>
          <a:custGeom>
            <a:rect b="b" l="l" r="r" t="t"/>
            <a:pathLst>
              <a:path extrusionOk="0" h="31750" w="43815">
                <a:moveTo>
                  <a:pt x="0" y="31465"/>
                </a:moveTo>
                <a:lnTo>
                  <a:pt x="0" y="0"/>
                </a:lnTo>
                <a:lnTo>
                  <a:pt x="43226"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15" name="Google Shape;915;p44"/>
          <p:cNvSpPr/>
          <p:nvPr/>
        </p:nvSpPr>
        <p:spPr>
          <a:xfrm>
            <a:off x="2052233" y="1723329"/>
            <a:ext cx="38995" cy="37703"/>
          </a:xfrm>
          <a:custGeom>
            <a:rect b="b" l="l" r="r" t="t"/>
            <a:pathLst>
              <a:path extrusionOk="0" h="31750" w="43815">
                <a:moveTo>
                  <a:pt x="0" y="31465"/>
                </a:moveTo>
                <a:lnTo>
                  <a:pt x="43226"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916" name="Google Shape;916;p44"/>
          <p:cNvGrpSpPr/>
          <p:nvPr/>
        </p:nvGrpSpPr>
        <p:grpSpPr>
          <a:xfrm>
            <a:off x="743751" y="6023100"/>
            <a:ext cx="1606073" cy="834800"/>
            <a:chOff x="796138" y="2306625"/>
            <a:chExt cx="1606073" cy="834800"/>
          </a:xfrm>
        </p:grpSpPr>
        <p:grpSp>
          <p:nvGrpSpPr>
            <p:cNvPr id="917" name="Google Shape;917;p44"/>
            <p:cNvGrpSpPr/>
            <p:nvPr/>
          </p:nvGrpSpPr>
          <p:grpSpPr>
            <a:xfrm>
              <a:off x="796138" y="2306625"/>
              <a:ext cx="1606073" cy="297225"/>
              <a:chOff x="796138" y="2306625"/>
              <a:chExt cx="1606073" cy="297225"/>
            </a:xfrm>
          </p:grpSpPr>
          <p:sp>
            <p:nvSpPr>
              <p:cNvPr id="918" name="Google Shape;918;p44"/>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919" name="Google Shape;919;p44"/>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4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921" name="Google Shape;921;p44"/>
          <p:cNvGrpSpPr/>
          <p:nvPr/>
        </p:nvGrpSpPr>
        <p:grpSpPr>
          <a:xfrm>
            <a:off x="6689402" y="6023100"/>
            <a:ext cx="1606073" cy="834800"/>
            <a:chOff x="6741789" y="2306625"/>
            <a:chExt cx="1606073" cy="834800"/>
          </a:xfrm>
        </p:grpSpPr>
        <p:sp>
          <p:nvSpPr>
            <p:cNvPr id="922" name="Google Shape;922;p44"/>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923" name="Google Shape;923;p44"/>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925" name="Google Shape;925;p44"/>
          <p:cNvGrpSpPr/>
          <p:nvPr/>
        </p:nvGrpSpPr>
        <p:grpSpPr>
          <a:xfrm>
            <a:off x="5204253" y="6023100"/>
            <a:ext cx="1606073" cy="834800"/>
            <a:chOff x="5256641" y="2306625"/>
            <a:chExt cx="1606073" cy="834800"/>
          </a:xfrm>
        </p:grpSpPr>
        <p:sp>
          <p:nvSpPr>
            <p:cNvPr id="926" name="Google Shape;926;p44"/>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927" name="Google Shape;927;p44"/>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929" name="Google Shape;929;p44"/>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930" name="Google Shape;930;p44"/>
          <p:cNvGrpSpPr/>
          <p:nvPr/>
        </p:nvGrpSpPr>
        <p:grpSpPr>
          <a:xfrm>
            <a:off x="2231323" y="6023100"/>
            <a:ext cx="1606073" cy="834800"/>
            <a:chOff x="2283710" y="2306625"/>
            <a:chExt cx="1606073" cy="834800"/>
          </a:xfrm>
        </p:grpSpPr>
        <p:sp>
          <p:nvSpPr>
            <p:cNvPr id="931" name="Google Shape;931;p4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933" name="Google Shape;933;p4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934" name="Google Shape;934;p44"/>
          <p:cNvGrpSpPr/>
          <p:nvPr/>
        </p:nvGrpSpPr>
        <p:grpSpPr>
          <a:xfrm>
            <a:off x="3716573" y="6023100"/>
            <a:ext cx="1606073" cy="297225"/>
            <a:chOff x="2283710" y="2306625"/>
            <a:chExt cx="1606073" cy="297225"/>
          </a:xfrm>
        </p:grpSpPr>
        <p:sp>
          <p:nvSpPr>
            <p:cNvPr id="935" name="Google Shape;935;p4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937" name="Google Shape;937;p44"/>
          <p:cNvSpPr/>
          <p:nvPr/>
        </p:nvSpPr>
        <p:spPr>
          <a:xfrm>
            <a:off x="4114436" y="1161440"/>
            <a:ext cx="0" cy="262303"/>
          </a:xfrm>
          <a:custGeom>
            <a:rect b="b" l="l" r="r" t="t"/>
            <a:pathLst>
              <a:path extrusionOk="0" h="196850" w="120000">
                <a:moveTo>
                  <a:pt x="0" y="1966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38" name="Google Shape;938;p44"/>
          <p:cNvSpPr/>
          <p:nvPr/>
        </p:nvSpPr>
        <p:spPr>
          <a:xfrm>
            <a:off x="4098705" y="1103807"/>
            <a:ext cx="31750" cy="58383"/>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39" name="Google Shape;939;p44"/>
          <p:cNvSpPr/>
          <p:nvPr/>
        </p:nvSpPr>
        <p:spPr>
          <a:xfrm>
            <a:off x="4098705" y="1103807"/>
            <a:ext cx="31750" cy="58383"/>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40" name="Google Shape;940;p44"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24 / 45</a:t>
            </a:r>
            <a:endParaRPr sz="15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4" name="Shape 944"/>
        <p:cNvGrpSpPr/>
        <p:nvPr/>
      </p:nvGrpSpPr>
      <p:grpSpPr>
        <a:xfrm>
          <a:off x="0" y="0"/>
          <a:ext cx="0" cy="0"/>
          <a:chOff x="0" y="0"/>
          <a:chExt cx="0" cy="0"/>
        </a:xfrm>
      </p:grpSpPr>
      <p:sp>
        <p:nvSpPr>
          <p:cNvPr id="945" name="Google Shape;945;p4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CNN + RNN</a:t>
            </a:r>
            <a:endParaRPr/>
          </a:p>
        </p:txBody>
      </p:sp>
      <p:sp>
        <p:nvSpPr>
          <p:cNvPr id="946" name="Google Shape;946;p45"/>
          <p:cNvSpPr txBox="1"/>
          <p:nvPr/>
        </p:nvSpPr>
        <p:spPr>
          <a:xfrm>
            <a:off x="5261712" y="1744593"/>
            <a:ext cx="3095100" cy="1078800"/>
          </a:xfrm>
          <a:prstGeom prst="rect">
            <a:avLst/>
          </a:prstGeom>
          <a:noFill/>
          <a:ln>
            <a:noFill/>
          </a:ln>
        </p:spPr>
        <p:txBody>
          <a:bodyPr anchorCtr="0" anchor="t" bIns="0" lIns="0" spcFirstLastPara="1" rIns="0" wrap="square" tIns="10775">
            <a:noAutofit/>
          </a:bodyPr>
          <a:lstStyle/>
          <a:p>
            <a:pPr indent="0" lvl="0" marL="12700" marR="5080" rtl="0" algn="l">
              <a:spcBef>
                <a:spcPts val="0"/>
              </a:spcBef>
              <a:spcAft>
                <a:spcPts val="0"/>
              </a:spcAft>
              <a:buClr>
                <a:schemeClr val="dk1"/>
              </a:buClr>
              <a:buFont typeface="Arial"/>
              <a:buNone/>
            </a:pPr>
            <a:r>
              <a:rPr lang="en-US" sz="1800">
                <a:solidFill>
                  <a:srgbClr val="595959"/>
                </a:solidFill>
                <a:latin typeface="Roboto"/>
                <a:ea typeface="Roboto"/>
                <a:cs typeface="Roboto"/>
                <a:sym typeface="Roboto"/>
              </a:rPr>
              <a:t>Recurrent Neural Networks are well suited for processing sequences.</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t/>
            </a:r>
            <a:endParaRPr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rPr lang="en-US" sz="1800">
                <a:solidFill>
                  <a:srgbClr val="595959"/>
                </a:solidFill>
                <a:latin typeface="Roboto"/>
                <a:ea typeface="Roboto"/>
                <a:cs typeface="Roboto"/>
                <a:sym typeface="Roboto"/>
              </a:rPr>
              <a:t>Drawback:</a:t>
            </a:r>
            <a:endParaRPr sz="1800">
              <a:solidFill>
                <a:srgbClr val="595959"/>
              </a:solidFill>
              <a:latin typeface="Roboto"/>
              <a:ea typeface="Roboto"/>
              <a:cs typeface="Roboto"/>
              <a:sym typeface="Roboto"/>
            </a:endParaRPr>
          </a:p>
          <a:p>
            <a:pPr indent="0" lvl="0" marL="12700" marR="5080" rtl="0" algn="l">
              <a:spcBef>
                <a:spcPts val="0"/>
              </a:spcBef>
              <a:spcAft>
                <a:spcPts val="0"/>
              </a:spcAft>
              <a:buNone/>
            </a:pPr>
            <a:r>
              <a:rPr b="1" lang="en-US" sz="1800">
                <a:solidFill>
                  <a:srgbClr val="595959"/>
                </a:solidFill>
                <a:latin typeface="Roboto"/>
                <a:ea typeface="Roboto"/>
                <a:cs typeface="Roboto"/>
                <a:sym typeface="Roboto"/>
              </a:rPr>
              <a:t>RNNs are sequential  and cannot be parallelized.</a:t>
            </a:r>
            <a:endParaRPr b="1" sz="1800">
              <a:solidFill>
                <a:srgbClr val="595959"/>
              </a:solidFill>
              <a:latin typeface="Roboto"/>
              <a:ea typeface="Roboto"/>
              <a:cs typeface="Roboto"/>
              <a:sym typeface="Roboto"/>
            </a:endParaRPr>
          </a:p>
          <a:p>
            <a:pPr indent="0" lvl="0" marL="12700" marR="5080" rtl="0" algn="l">
              <a:spcBef>
                <a:spcPts val="0"/>
              </a:spcBef>
              <a:spcAft>
                <a:spcPts val="0"/>
              </a:spcAft>
              <a:buClr>
                <a:schemeClr val="dk1"/>
              </a:buClr>
              <a:buFont typeface="Arial"/>
              <a:buNone/>
            </a:pPr>
            <a:r>
              <a:rPr b="1" lang="en-US" sz="1800">
                <a:solidFill>
                  <a:srgbClr val="595959"/>
                </a:solidFill>
                <a:latin typeface="Roboto"/>
                <a:ea typeface="Roboto"/>
                <a:cs typeface="Roboto"/>
                <a:sym typeface="Roboto"/>
              </a:rPr>
              <a:t>Relatively long training time</a:t>
            </a:r>
            <a:endParaRPr b="1"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p:txBody>
      </p:sp>
      <p:sp>
        <p:nvSpPr>
          <p:cNvPr id="947" name="Google Shape;947;p45"/>
          <p:cNvSpPr txBox="1"/>
          <p:nvPr/>
        </p:nvSpPr>
        <p:spPr>
          <a:xfrm>
            <a:off x="338347" y="5714292"/>
            <a:ext cx="6933600" cy="247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200" u="none" cap="none" strike="noStrike">
                <a:solidFill>
                  <a:srgbClr val="222222"/>
                </a:solidFill>
                <a:latin typeface="Arial Narrow"/>
                <a:ea typeface="Arial Narrow"/>
                <a:cs typeface="Arial Narrow"/>
                <a:sym typeface="Arial Narrow"/>
              </a:rPr>
              <a:t>Donahue et al., </a:t>
            </a:r>
            <a:r>
              <a:rPr b="0" i="0" lang="en-US" sz="1200" u="none" cap="none" strike="noStrike">
                <a:solidFill>
                  <a:srgbClr val="2980B9"/>
                </a:solidFill>
                <a:latin typeface="Arial Narrow"/>
                <a:ea typeface="Arial Narrow"/>
                <a:cs typeface="Arial Narrow"/>
                <a:sym typeface="Arial Narrow"/>
              </a:rPr>
              <a:t>Long-term Recurrent Convolutional Networks for Visual Recognition and Description</a:t>
            </a:r>
            <a:r>
              <a:rPr b="0" i="0" lang="en-US" sz="1200" u="none" cap="none" strike="noStrike">
                <a:solidFill>
                  <a:srgbClr val="222222"/>
                </a:solidFill>
                <a:latin typeface="Arial Narrow"/>
                <a:ea typeface="Arial Narrow"/>
                <a:cs typeface="Arial Narrow"/>
                <a:sym typeface="Arial Narrow"/>
              </a:rPr>
              <a:t>, CVPR 2015</a:t>
            </a:r>
            <a:endParaRPr b="0" i="0" sz="1200" u="none" cap="none" strike="noStrike">
              <a:solidFill>
                <a:srgbClr val="222222"/>
              </a:solidFill>
              <a:latin typeface="Arial Narrow"/>
              <a:ea typeface="Arial Narrow"/>
              <a:cs typeface="Arial Narrow"/>
              <a:sym typeface="Arial Narrow"/>
            </a:endParaRPr>
          </a:p>
        </p:txBody>
      </p:sp>
      <p:sp>
        <p:nvSpPr>
          <p:cNvPr id="948" name="Google Shape;948;p45"/>
          <p:cNvSpPr/>
          <p:nvPr/>
        </p:nvSpPr>
        <p:spPr>
          <a:xfrm>
            <a:off x="380207" y="4109902"/>
            <a:ext cx="4051500" cy="124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49" name="Google Shape;949;p45"/>
          <p:cNvSpPr/>
          <p:nvPr/>
        </p:nvSpPr>
        <p:spPr>
          <a:xfrm>
            <a:off x="269775"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0" name="Google Shape;950;p45"/>
          <p:cNvSpPr/>
          <p:nvPr/>
        </p:nvSpPr>
        <p:spPr>
          <a:xfrm>
            <a:off x="269775"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1" name="Google Shape;951;p45"/>
          <p:cNvSpPr txBox="1"/>
          <p:nvPr/>
        </p:nvSpPr>
        <p:spPr>
          <a:xfrm>
            <a:off x="466529"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952" name="Google Shape;952;p45"/>
          <p:cNvSpPr/>
          <p:nvPr/>
        </p:nvSpPr>
        <p:spPr>
          <a:xfrm>
            <a:off x="651796"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3" name="Google Shape;953;p45"/>
          <p:cNvSpPr/>
          <p:nvPr/>
        </p:nvSpPr>
        <p:spPr>
          <a:xfrm>
            <a:off x="637776" y="3328005"/>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4" name="Google Shape;954;p45"/>
          <p:cNvSpPr/>
          <p:nvPr/>
        </p:nvSpPr>
        <p:spPr>
          <a:xfrm>
            <a:off x="637776" y="3328005"/>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5" name="Google Shape;955;p45"/>
          <p:cNvSpPr/>
          <p:nvPr/>
        </p:nvSpPr>
        <p:spPr>
          <a:xfrm>
            <a:off x="1152516"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6" name="Google Shape;956;p45"/>
          <p:cNvSpPr/>
          <p:nvPr/>
        </p:nvSpPr>
        <p:spPr>
          <a:xfrm>
            <a:off x="1152516"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7"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7" name="Google Shape;957;p45"/>
          <p:cNvSpPr txBox="1"/>
          <p:nvPr/>
        </p:nvSpPr>
        <p:spPr>
          <a:xfrm>
            <a:off x="1349270"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958" name="Google Shape;958;p45"/>
          <p:cNvSpPr/>
          <p:nvPr/>
        </p:nvSpPr>
        <p:spPr>
          <a:xfrm>
            <a:off x="1534538"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59" name="Google Shape;959;p45"/>
          <p:cNvSpPr/>
          <p:nvPr/>
        </p:nvSpPr>
        <p:spPr>
          <a:xfrm>
            <a:off x="1520518" y="3328005"/>
            <a:ext cx="28258"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0" name="Google Shape;960;p45"/>
          <p:cNvSpPr/>
          <p:nvPr/>
        </p:nvSpPr>
        <p:spPr>
          <a:xfrm>
            <a:off x="1520518" y="3328005"/>
            <a:ext cx="28258"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1" name="Google Shape;961;p45"/>
          <p:cNvSpPr/>
          <p:nvPr/>
        </p:nvSpPr>
        <p:spPr>
          <a:xfrm>
            <a:off x="3732836" y="2707638"/>
            <a:ext cx="763518" cy="604003"/>
          </a:xfrm>
          <a:custGeom>
            <a:rect b="b" l="l" r="r" t="t"/>
            <a:pathLst>
              <a:path extrusionOk="0" h="508634" w="857885">
                <a:moveTo>
                  <a:pt x="772698" y="508198"/>
                </a:moveTo>
                <a:lnTo>
                  <a:pt x="84701" y="508198"/>
                </a:lnTo>
                <a:lnTo>
                  <a:pt x="51731" y="501542"/>
                </a:lnTo>
                <a:lnTo>
                  <a:pt x="24808" y="483390"/>
                </a:lnTo>
                <a:lnTo>
                  <a:pt x="6656" y="456466"/>
                </a:lnTo>
                <a:lnTo>
                  <a:pt x="0" y="423497"/>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close/>
              </a:path>
            </a:pathLst>
          </a:custGeom>
          <a:solidFill>
            <a:srgbClr val="9FC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2" name="Google Shape;962;p45"/>
          <p:cNvSpPr/>
          <p:nvPr/>
        </p:nvSpPr>
        <p:spPr>
          <a:xfrm>
            <a:off x="3732836" y="2707638"/>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7"/>
                </a:lnTo>
                <a:lnTo>
                  <a:pt x="850743" y="456466"/>
                </a:lnTo>
                <a:lnTo>
                  <a:pt x="832591" y="483390"/>
                </a:lnTo>
                <a:lnTo>
                  <a:pt x="805668" y="501542"/>
                </a:lnTo>
                <a:lnTo>
                  <a:pt x="772698" y="508198"/>
                </a:lnTo>
                <a:lnTo>
                  <a:pt x="84701" y="508198"/>
                </a:lnTo>
                <a:lnTo>
                  <a:pt x="51731" y="501542"/>
                </a:lnTo>
                <a:lnTo>
                  <a:pt x="24808" y="483390"/>
                </a:lnTo>
                <a:lnTo>
                  <a:pt x="6656" y="456466"/>
                </a:lnTo>
                <a:lnTo>
                  <a:pt x="0" y="423497"/>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3" name="Google Shape;963;p45"/>
          <p:cNvSpPr txBox="1"/>
          <p:nvPr/>
        </p:nvSpPr>
        <p:spPr>
          <a:xfrm>
            <a:off x="3929591" y="2861521"/>
            <a:ext cx="3711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CNN</a:t>
            </a:r>
            <a:endParaRPr b="0" i="0" sz="1400" u="none" cap="none" strike="noStrike">
              <a:solidFill>
                <a:schemeClr val="dk1"/>
              </a:solidFill>
              <a:latin typeface="Tahoma"/>
              <a:ea typeface="Tahoma"/>
              <a:cs typeface="Tahoma"/>
              <a:sym typeface="Tahoma"/>
            </a:endParaRPr>
          </a:p>
        </p:txBody>
      </p:sp>
      <p:sp>
        <p:nvSpPr>
          <p:cNvPr id="964" name="Google Shape;964;p45"/>
          <p:cNvSpPr/>
          <p:nvPr/>
        </p:nvSpPr>
        <p:spPr>
          <a:xfrm>
            <a:off x="4114857" y="3379364"/>
            <a:ext cx="0" cy="670362"/>
          </a:xfrm>
          <a:custGeom>
            <a:rect b="b" l="l" r="r" t="t"/>
            <a:pathLst>
              <a:path extrusionOk="0" h="564515" w="120000">
                <a:moveTo>
                  <a:pt x="0" y="564450"/>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5" name="Google Shape;965;p45"/>
          <p:cNvSpPr/>
          <p:nvPr/>
        </p:nvSpPr>
        <p:spPr>
          <a:xfrm>
            <a:off x="4100839" y="3328005"/>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6" name="Google Shape;966;p45"/>
          <p:cNvSpPr/>
          <p:nvPr/>
        </p:nvSpPr>
        <p:spPr>
          <a:xfrm>
            <a:off x="4100839" y="3328005"/>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7" name="Google Shape;967;p45"/>
          <p:cNvSpPr/>
          <p:nvPr/>
        </p:nvSpPr>
        <p:spPr>
          <a:xfrm>
            <a:off x="269775"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8" name="Google Shape;968;p45"/>
          <p:cNvSpPr/>
          <p:nvPr/>
        </p:nvSpPr>
        <p:spPr>
          <a:xfrm>
            <a:off x="269775"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69" name="Google Shape;969;p45"/>
          <p:cNvSpPr txBox="1"/>
          <p:nvPr/>
        </p:nvSpPr>
        <p:spPr>
          <a:xfrm>
            <a:off x="469776"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970" name="Google Shape;970;p45"/>
          <p:cNvSpPr/>
          <p:nvPr/>
        </p:nvSpPr>
        <p:spPr>
          <a:xfrm>
            <a:off x="651796"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1" name="Google Shape;971;p45"/>
          <p:cNvSpPr/>
          <p:nvPr/>
        </p:nvSpPr>
        <p:spPr>
          <a:xfrm>
            <a:off x="637776" y="2060478"/>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2" name="Google Shape;972;p45"/>
          <p:cNvSpPr/>
          <p:nvPr/>
        </p:nvSpPr>
        <p:spPr>
          <a:xfrm>
            <a:off x="637776" y="2060478"/>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3" name="Google Shape;973;p45"/>
          <p:cNvSpPr/>
          <p:nvPr/>
        </p:nvSpPr>
        <p:spPr>
          <a:xfrm>
            <a:off x="1152516"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7"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4" name="Google Shape;974;p45"/>
          <p:cNvSpPr/>
          <p:nvPr/>
        </p:nvSpPr>
        <p:spPr>
          <a:xfrm>
            <a:off x="1152516"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7"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5" name="Google Shape;975;p45"/>
          <p:cNvSpPr txBox="1"/>
          <p:nvPr/>
        </p:nvSpPr>
        <p:spPr>
          <a:xfrm>
            <a:off x="1352517"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976" name="Google Shape;976;p45"/>
          <p:cNvSpPr/>
          <p:nvPr/>
        </p:nvSpPr>
        <p:spPr>
          <a:xfrm>
            <a:off x="1534538"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7" name="Google Shape;977;p45"/>
          <p:cNvSpPr/>
          <p:nvPr/>
        </p:nvSpPr>
        <p:spPr>
          <a:xfrm>
            <a:off x="1520518" y="2060478"/>
            <a:ext cx="28258"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8" name="Google Shape;978;p45"/>
          <p:cNvSpPr/>
          <p:nvPr/>
        </p:nvSpPr>
        <p:spPr>
          <a:xfrm>
            <a:off x="1520518" y="2060478"/>
            <a:ext cx="28258"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79" name="Google Shape;979;p45"/>
          <p:cNvSpPr/>
          <p:nvPr/>
        </p:nvSpPr>
        <p:spPr>
          <a:xfrm>
            <a:off x="3732836" y="1440110"/>
            <a:ext cx="763518" cy="604003"/>
          </a:xfrm>
          <a:custGeom>
            <a:rect b="b" l="l" r="r" t="t"/>
            <a:pathLst>
              <a:path extrusionOk="0" h="508634" w="857885">
                <a:moveTo>
                  <a:pt x="772698" y="508199"/>
                </a:moveTo>
                <a:lnTo>
                  <a:pt x="84701" y="508199"/>
                </a:lnTo>
                <a:lnTo>
                  <a:pt x="51731" y="501543"/>
                </a:lnTo>
                <a:lnTo>
                  <a:pt x="24808" y="483391"/>
                </a:lnTo>
                <a:lnTo>
                  <a:pt x="6656" y="456468"/>
                </a:lnTo>
                <a:lnTo>
                  <a:pt x="0" y="423498"/>
                </a:lnTo>
                <a:lnTo>
                  <a:pt x="0" y="84701"/>
                </a:ln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close/>
              </a:path>
            </a:pathLst>
          </a:custGeom>
          <a:solidFill>
            <a:srgbClr val="FFE4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0" name="Google Shape;980;p45"/>
          <p:cNvSpPr/>
          <p:nvPr/>
        </p:nvSpPr>
        <p:spPr>
          <a:xfrm>
            <a:off x="3732836" y="1440110"/>
            <a:ext cx="763518" cy="604003"/>
          </a:xfrm>
          <a:custGeom>
            <a:rect b="b" l="l" r="r" t="t"/>
            <a:pathLst>
              <a:path extrusionOk="0" h="508634" w="857885">
                <a:moveTo>
                  <a:pt x="0" y="84701"/>
                </a:moveTo>
                <a:lnTo>
                  <a:pt x="6656" y="51731"/>
                </a:lnTo>
                <a:lnTo>
                  <a:pt x="24808" y="24808"/>
                </a:lnTo>
                <a:lnTo>
                  <a:pt x="51731" y="6656"/>
                </a:lnTo>
                <a:lnTo>
                  <a:pt x="84701" y="0"/>
                </a:lnTo>
                <a:lnTo>
                  <a:pt x="772698" y="0"/>
                </a:lnTo>
                <a:lnTo>
                  <a:pt x="819690" y="14230"/>
                </a:lnTo>
                <a:lnTo>
                  <a:pt x="850952" y="52287"/>
                </a:lnTo>
                <a:lnTo>
                  <a:pt x="857399" y="84701"/>
                </a:lnTo>
                <a:lnTo>
                  <a:pt x="857399" y="423498"/>
                </a:lnTo>
                <a:lnTo>
                  <a:pt x="850743" y="456468"/>
                </a:lnTo>
                <a:lnTo>
                  <a:pt x="832591" y="483391"/>
                </a:lnTo>
                <a:lnTo>
                  <a:pt x="805668" y="501543"/>
                </a:lnTo>
                <a:lnTo>
                  <a:pt x="772698" y="508199"/>
                </a:lnTo>
                <a:lnTo>
                  <a:pt x="84701" y="508199"/>
                </a:lnTo>
                <a:lnTo>
                  <a:pt x="51731" y="501543"/>
                </a:lnTo>
                <a:lnTo>
                  <a:pt x="24808" y="483391"/>
                </a:lnTo>
                <a:lnTo>
                  <a:pt x="6656" y="456468"/>
                </a:lnTo>
                <a:lnTo>
                  <a:pt x="0" y="423498"/>
                </a:lnTo>
                <a:lnTo>
                  <a:pt x="0" y="84701"/>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1" name="Google Shape;981;p45"/>
          <p:cNvSpPr txBox="1"/>
          <p:nvPr/>
        </p:nvSpPr>
        <p:spPr>
          <a:xfrm>
            <a:off x="3932837" y="1593992"/>
            <a:ext cx="364500" cy="28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chemeClr val="dk1"/>
                </a:solidFill>
                <a:latin typeface="Tahoma"/>
                <a:ea typeface="Tahoma"/>
                <a:cs typeface="Tahoma"/>
                <a:sym typeface="Tahoma"/>
              </a:rPr>
              <a:t>RNN</a:t>
            </a:r>
            <a:endParaRPr b="0" i="0" sz="1400" u="none" cap="none" strike="noStrike">
              <a:solidFill>
                <a:schemeClr val="dk1"/>
              </a:solidFill>
              <a:latin typeface="Tahoma"/>
              <a:ea typeface="Tahoma"/>
              <a:cs typeface="Tahoma"/>
              <a:sym typeface="Tahoma"/>
            </a:endParaRPr>
          </a:p>
        </p:txBody>
      </p:sp>
      <p:sp>
        <p:nvSpPr>
          <p:cNvPr id="982" name="Google Shape;982;p45"/>
          <p:cNvSpPr/>
          <p:nvPr/>
        </p:nvSpPr>
        <p:spPr>
          <a:xfrm>
            <a:off x="4114857" y="2111836"/>
            <a:ext cx="0" cy="595709"/>
          </a:xfrm>
          <a:custGeom>
            <a:rect b="b" l="l" r="r" t="t"/>
            <a:pathLst>
              <a:path extrusionOk="0" h="501650" w="120000">
                <a:moveTo>
                  <a:pt x="0" y="5014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3" name="Google Shape;983;p45"/>
          <p:cNvSpPr/>
          <p:nvPr/>
        </p:nvSpPr>
        <p:spPr>
          <a:xfrm>
            <a:off x="4100839" y="2060478"/>
            <a:ext cx="28257" cy="52030"/>
          </a:xfrm>
          <a:custGeom>
            <a:rect b="b" l="l" r="r" t="t"/>
            <a:pathLst>
              <a:path extrusionOk="0" h="43815" w="31750">
                <a:moveTo>
                  <a:pt x="31465" y="43226"/>
                </a:moveTo>
                <a:lnTo>
                  <a:pt x="0" y="43226"/>
                </a:lnTo>
                <a:lnTo>
                  <a:pt x="15732" y="0"/>
                </a:lnTo>
                <a:lnTo>
                  <a:pt x="31465" y="4322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4" name="Google Shape;984;p45"/>
          <p:cNvSpPr/>
          <p:nvPr/>
        </p:nvSpPr>
        <p:spPr>
          <a:xfrm>
            <a:off x="4100839" y="2060478"/>
            <a:ext cx="28257" cy="52030"/>
          </a:xfrm>
          <a:custGeom>
            <a:rect b="b" l="l" r="r" t="t"/>
            <a:pathLst>
              <a:path extrusionOk="0" h="43815" w="31750">
                <a:moveTo>
                  <a:pt x="31465" y="43226"/>
                </a:moveTo>
                <a:lnTo>
                  <a:pt x="15732" y="0"/>
                </a:lnTo>
                <a:lnTo>
                  <a:pt x="0" y="43226"/>
                </a:lnTo>
                <a:lnTo>
                  <a:pt x="31465" y="43226"/>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5" name="Google Shape;985;p45"/>
          <p:cNvSpPr/>
          <p:nvPr/>
        </p:nvSpPr>
        <p:spPr>
          <a:xfrm>
            <a:off x="1033818" y="1742021"/>
            <a:ext cx="67818" cy="0"/>
          </a:xfrm>
          <a:custGeom>
            <a:rect b="b" l="l" r="r" t="t"/>
            <a:pathLst>
              <a:path extrusionOk="0" h="120000" w="76200">
                <a:moveTo>
                  <a:pt x="0" y="0"/>
                </a:moveTo>
                <a:lnTo>
                  <a:pt x="76049"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6" name="Google Shape;986;p45"/>
          <p:cNvSpPr txBox="1"/>
          <p:nvPr/>
        </p:nvSpPr>
        <p:spPr>
          <a:xfrm>
            <a:off x="2587156" y="1078750"/>
            <a:ext cx="1228500" cy="2094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4400" u="none" cap="none" strike="noStrike">
                <a:solidFill>
                  <a:schemeClr val="dk1"/>
                </a:solidFill>
                <a:latin typeface="Tahoma"/>
                <a:ea typeface="Tahoma"/>
                <a:cs typeface="Tahoma"/>
                <a:sym typeface="Tahoma"/>
              </a:rPr>
              <a:t>...</a:t>
            </a:r>
            <a:r>
              <a:rPr b="0" i="0" lang="en-US" sz="4400" u="sng" cap="none" strike="noStrike">
                <a:solidFill>
                  <a:srgbClr val="595959"/>
                </a:solidFill>
                <a:latin typeface="Times New Roman"/>
                <a:ea typeface="Times New Roman"/>
                <a:cs typeface="Times New Roman"/>
                <a:sym typeface="Times New Roman"/>
              </a:rPr>
              <a:t> </a:t>
            </a:r>
            <a:endParaRPr/>
          </a:p>
          <a:p>
            <a:pPr indent="0" lvl="0" marL="12700" marR="0" rtl="0" algn="l">
              <a:lnSpc>
                <a:spcPct val="100000"/>
              </a:lnSpc>
              <a:spcBef>
                <a:spcPts val="3120"/>
              </a:spcBef>
              <a:spcAft>
                <a:spcPts val="0"/>
              </a:spcAft>
              <a:buNone/>
            </a:pPr>
            <a:r>
              <a:rPr b="0" i="0" lang="en-US" sz="4400" u="none" cap="none" strike="noStrike">
                <a:solidFill>
                  <a:schemeClr val="dk1"/>
                </a:solidFill>
                <a:latin typeface="Tahoma"/>
                <a:ea typeface="Tahoma"/>
                <a:cs typeface="Tahoma"/>
                <a:sym typeface="Tahoma"/>
              </a:rPr>
              <a:t>...</a:t>
            </a:r>
            <a:endParaRPr b="0" i="0" sz="4400" u="none" cap="none" strike="noStrike">
              <a:solidFill>
                <a:schemeClr val="dk1"/>
              </a:solidFill>
              <a:latin typeface="Tahoma"/>
              <a:ea typeface="Tahoma"/>
              <a:cs typeface="Tahoma"/>
              <a:sym typeface="Tahoma"/>
            </a:endParaRPr>
          </a:p>
        </p:txBody>
      </p:sp>
      <p:sp>
        <p:nvSpPr>
          <p:cNvPr id="987" name="Google Shape;987;p45"/>
          <p:cNvSpPr/>
          <p:nvPr/>
        </p:nvSpPr>
        <p:spPr>
          <a:xfrm>
            <a:off x="1101589" y="1723329"/>
            <a:ext cx="38995" cy="37703"/>
          </a:xfrm>
          <a:custGeom>
            <a:rect b="b" l="l" r="r" t="t"/>
            <a:pathLst>
              <a:path extrusionOk="0" h="31750" w="43815">
                <a:moveTo>
                  <a:pt x="0" y="31465"/>
                </a:moveTo>
                <a:lnTo>
                  <a:pt x="0" y="0"/>
                </a:lnTo>
                <a:lnTo>
                  <a:pt x="43225"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8" name="Google Shape;988;p45"/>
          <p:cNvSpPr/>
          <p:nvPr/>
        </p:nvSpPr>
        <p:spPr>
          <a:xfrm>
            <a:off x="1101589" y="1723329"/>
            <a:ext cx="38995" cy="37703"/>
          </a:xfrm>
          <a:custGeom>
            <a:rect b="b" l="l" r="r" t="t"/>
            <a:pathLst>
              <a:path extrusionOk="0" h="31750" w="43815">
                <a:moveTo>
                  <a:pt x="0" y="31465"/>
                </a:moveTo>
                <a:lnTo>
                  <a:pt x="43225"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89" name="Google Shape;989;p45"/>
          <p:cNvSpPr/>
          <p:nvPr/>
        </p:nvSpPr>
        <p:spPr>
          <a:xfrm>
            <a:off x="3681909" y="1723329"/>
            <a:ext cx="38995" cy="37703"/>
          </a:xfrm>
          <a:custGeom>
            <a:rect b="b" l="l" r="r" t="t"/>
            <a:pathLst>
              <a:path extrusionOk="0" h="31750" w="43815">
                <a:moveTo>
                  <a:pt x="0" y="31465"/>
                </a:moveTo>
                <a:lnTo>
                  <a:pt x="0" y="0"/>
                </a:lnTo>
                <a:lnTo>
                  <a:pt x="43226"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0" name="Google Shape;990;p45"/>
          <p:cNvSpPr/>
          <p:nvPr/>
        </p:nvSpPr>
        <p:spPr>
          <a:xfrm>
            <a:off x="3681909" y="1723329"/>
            <a:ext cx="38995" cy="37703"/>
          </a:xfrm>
          <a:custGeom>
            <a:rect b="b" l="l" r="r" t="t"/>
            <a:pathLst>
              <a:path extrusionOk="0" h="31750" w="43815">
                <a:moveTo>
                  <a:pt x="0" y="31465"/>
                </a:moveTo>
                <a:lnTo>
                  <a:pt x="43226"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1" name="Google Shape;991;p45"/>
          <p:cNvSpPr/>
          <p:nvPr/>
        </p:nvSpPr>
        <p:spPr>
          <a:xfrm>
            <a:off x="1916560" y="1742021"/>
            <a:ext cx="135636" cy="0"/>
          </a:xfrm>
          <a:custGeom>
            <a:rect b="b" l="l" r="r" t="t"/>
            <a:pathLst>
              <a:path extrusionOk="0" h="120000" w="152400">
                <a:moveTo>
                  <a:pt x="0" y="0"/>
                </a:moveTo>
                <a:lnTo>
                  <a:pt x="152249"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2" name="Google Shape;992;p45"/>
          <p:cNvSpPr/>
          <p:nvPr/>
        </p:nvSpPr>
        <p:spPr>
          <a:xfrm>
            <a:off x="2052233" y="1723329"/>
            <a:ext cx="38995" cy="37703"/>
          </a:xfrm>
          <a:custGeom>
            <a:rect b="b" l="l" r="r" t="t"/>
            <a:pathLst>
              <a:path extrusionOk="0" h="31750" w="43815">
                <a:moveTo>
                  <a:pt x="0" y="31465"/>
                </a:moveTo>
                <a:lnTo>
                  <a:pt x="0" y="0"/>
                </a:lnTo>
                <a:lnTo>
                  <a:pt x="43226" y="15732"/>
                </a:lnTo>
                <a:lnTo>
                  <a:pt x="0" y="3146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3" name="Google Shape;993;p45"/>
          <p:cNvSpPr/>
          <p:nvPr/>
        </p:nvSpPr>
        <p:spPr>
          <a:xfrm>
            <a:off x="2052233" y="1723329"/>
            <a:ext cx="38995" cy="37703"/>
          </a:xfrm>
          <a:custGeom>
            <a:rect b="b" l="l" r="r" t="t"/>
            <a:pathLst>
              <a:path extrusionOk="0" h="31750" w="43815">
                <a:moveTo>
                  <a:pt x="0" y="31465"/>
                </a:moveTo>
                <a:lnTo>
                  <a:pt x="43226" y="15732"/>
                </a:lnTo>
                <a:lnTo>
                  <a:pt x="0" y="0"/>
                </a:lnTo>
                <a:lnTo>
                  <a:pt x="0"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4" name="Google Shape;994;p45"/>
          <p:cNvSpPr/>
          <p:nvPr/>
        </p:nvSpPr>
        <p:spPr>
          <a:xfrm>
            <a:off x="4114436" y="1161440"/>
            <a:ext cx="0" cy="262303"/>
          </a:xfrm>
          <a:custGeom>
            <a:rect b="b" l="l" r="r" t="t"/>
            <a:pathLst>
              <a:path extrusionOk="0" h="196850" w="120000">
                <a:moveTo>
                  <a:pt x="0" y="196649"/>
                </a:moveTo>
                <a:lnTo>
                  <a:pt x="0" y="0"/>
                </a:lnTo>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5" name="Google Shape;995;p45"/>
          <p:cNvSpPr/>
          <p:nvPr/>
        </p:nvSpPr>
        <p:spPr>
          <a:xfrm>
            <a:off x="4098705" y="1103807"/>
            <a:ext cx="31750" cy="58383"/>
          </a:xfrm>
          <a:custGeom>
            <a:rect b="b" l="l" r="r" t="t"/>
            <a:pathLst>
              <a:path extrusionOk="0" h="43815" w="31750">
                <a:moveTo>
                  <a:pt x="31465" y="43225"/>
                </a:moveTo>
                <a:lnTo>
                  <a:pt x="0" y="43225"/>
                </a:lnTo>
                <a:lnTo>
                  <a:pt x="15732" y="0"/>
                </a:lnTo>
                <a:lnTo>
                  <a:pt x="31465" y="43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996" name="Google Shape;996;p45"/>
          <p:cNvSpPr/>
          <p:nvPr/>
        </p:nvSpPr>
        <p:spPr>
          <a:xfrm>
            <a:off x="4098705" y="1103807"/>
            <a:ext cx="31750" cy="58383"/>
          </a:xfrm>
          <a:custGeom>
            <a:rect b="b" l="l" r="r" t="t"/>
            <a:pathLst>
              <a:path extrusionOk="0" h="43815" w="31750">
                <a:moveTo>
                  <a:pt x="31465" y="43225"/>
                </a:moveTo>
                <a:lnTo>
                  <a:pt x="15732" y="0"/>
                </a:lnTo>
                <a:lnTo>
                  <a:pt x="0" y="43225"/>
                </a:lnTo>
                <a:lnTo>
                  <a:pt x="31465" y="43225"/>
                </a:lnTo>
                <a:close/>
              </a:path>
            </a:pathLst>
          </a:custGeom>
          <a:noFill/>
          <a:ln cap="flat" cmpd="sng" w="952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997" name="Google Shape;997;p45"/>
          <p:cNvGrpSpPr/>
          <p:nvPr/>
        </p:nvGrpSpPr>
        <p:grpSpPr>
          <a:xfrm>
            <a:off x="743751" y="6023100"/>
            <a:ext cx="1606073" cy="834800"/>
            <a:chOff x="796138" y="2306625"/>
            <a:chExt cx="1606073" cy="834800"/>
          </a:xfrm>
        </p:grpSpPr>
        <p:grpSp>
          <p:nvGrpSpPr>
            <p:cNvPr id="998" name="Google Shape;998;p45"/>
            <p:cNvGrpSpPr/>
            <p:nvPr/>
          </p:nvGrpSpPr>
          <p:grpSpPr>
            <a:xfrm>
              <a:off x="796138" y="2306625"/>
              <a:ext cx="1606073" cy="297225"/>
              <a:chOff x="796138" y="2306625"/>
              <a:chExt cx="1606073" cy="297225"/>
            </a:xfrm>
          </p:grpSpPr>
          <p:sp>
            <p:nvSpPr>
              <p:cNvPr id="999" name="Google Shape;999;p45"/>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00" name="Google Shape;1000;p45"/>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4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002" name="Google Shape;1002;p45"/>
          <p:cNvGrpSpPr/>
          <p:nvPr/>
        </p:nvGrpSpPr>
        <p:grpSpPr>
          <a:xfrm>
            <a:off x="6689402" y="6023100"/>
            <a:ext cx="1606073" cy="834800"/>
            <a:chOff x="6741789" y="2306625"/>
            <a:chExt cx="1606073" cy="834800"/>
          </a:xfrm>
        </p:grpSpPr>
        <p:sp>
          <p:nvSpPr>
            <p:cNvPr id="1003" name="Google Shape;1003;p4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04" name="Google Shape;1004;p4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006" name="Google Shape;1006;p45"/>
          <p:cNvGrpSpPr/>
          <p:nvPr/>
        </p:nvGrpSpPr>
        <p:grpSpPr>
          <a:xfrm>
            <a:off x="5204253" y="6023100"/>
            <a:ext cx="1606073" cy="834800"/>
            <a:chOff x="5256641" y="2306625"/>
            <a:chExt cx="1606073" cy="834800"/>
          </a:xfrm>
        </p:grpSpPr>
        <p:sp>
          <p:nvSpPr>
            <p:cNvPr id="1007" name="Google Shape;1007;p45"/>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08" name="Google Shape;1008;p45"/>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010" name="Google Shape;1010;p45"/>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011" name="Google Shape;1011;p45"/>
          <p:cNvGrpSpPr/>
          <p:nvPr/>
        </p:nvGrpSpPr>
        <p:grpSpPr>
          <a:xfrm>
            <a:off x="2231323" y="6023100"/>
            <a:ext cx="1606073" cy="834800"/>
            <a:chOff x="2283710" y="2306625"/>
            <a:chExt cx="1606073" cy="834800"/>
          </a:xfrm>
        </p:grpSpPr>
        <p:sp>
          <p:nvSpPr>
            <p:cNvPr id="1012" name="Google Shape;1012;p4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014" name="Google Shape;1014;p4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015" name="Google Shape;1015;p45"/>
          <p:cNvGrpSpPr/>
          <p:nvPr/>
        </p:nvGrpSpPr>
        <p:grpSpPr>
          <a:xfrm>
            <a:off x="3716573" y="6023100"/>
            <a:ext cx="1606073" cy="297225"/>
            <a:chOff x="2283710" y="2306625"/>
            <a:chExt cx="1606073" cy="297225"/>
          </a:xfrm>
        </p:grpSpPr>
        <p:sp>
          <p:nvSpPr>
            <p:cNvPr id="1016" name="Google Shape;1016;p4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018" name="Google Shape;1018;p45"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25 / 45</a:t>
            </a:r>
            <a:endParaRPr sz="15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2" name="Shape 1022"/>
        <p:cNvGrpSpPr/>
        <p:nvPr/>
      </p:nvGrpSpPr>
      <p:grpSpPr>
        <a:xfrm>
          <a:off x="0" y="0"/>
          <a:ext cx="0" cy="0"/>
          <a:chOff x="0" y="0"/>
          <a:chExt cx="0" cy="0"/>
        </a:xfrm>
      </p:grpSpPr>
      <p:sp>
        <p:nvSpPr>
          <p:cNvPr id="1023" name="Google Shape;1023;p46"/>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3D Convolutions: C3D</a:t>
            </a:r>
            <a:endParaRPr/>
          </a:p>
        </p:txBody>
      </p:sp>
      <p:sp>
        <p:nvSpPr>
          <p:cNvPr id="1024" name="Google Shape;1024;p46"/>
          <p:cNvSpPr txBox="1"/>
          <p:nvPr/>
        </p:nvSpPr>
        <p:spPr>
          <a:xfrm>
            <a:off x="346725" y="1219200"/>
            <a:ext cx="6300900" cy="4584600"/>
          </a:xfrm>
          <a:prstGeom prst="rect">
            <a:avLst/>
          </a:prstGeom>
          <a:noFill/>
          <a:ln>
            <a:noFill/>
          </a:ln>
        </p:spPr>
        <p:txBody>
          <a:bodyPr anchorCtr="0" anchor="t" bIns="0" lIns="0" spcFirstLastPara="1" rIns="0" wrap="square" tIns="141600">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We can add an extra dimension to standard CNNs:</a:t>
            </a:r>
            <a:endParaRPr sz="1800">
              <a:solidFill>
                <a:srgbClr val="595959"/>
              </a:solidFill>
              <a:latin typeface="Roboto"/>
              <a:ea typeface="Roboto"/>
              <a:cs typeface="Roboto"/>
              <a:sym typeface="Roboto"/>
            </a:endParaRPr>
          </a:p>
          <a:p>
            <a:pPr indent="-342900" lvl="0" marL="457200" marR="508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An image is a HxWxD tensor: MxNxD’ conv filters</a:t>
            </a:r>
            <a:endParaRPr sz="1800">
              <a:solidFill>
                <a:srgbClr val="595959"/>
              </a:solidFill>
              <a:latin typeface="Roboto"/>
              <a:ea typeface="Roboto"/>
              <a:cs typeface="Roboto"/>
              <a:sym typeface="Roboto"/>
            </a:endParaRPr>
          </a:p>
          <a:p>
            <a:pPr indent="-342900" lvl="0" marL="457200" marR="508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 video is a TxHxWxD tensor: KxMxNxD’ conv filters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The video needs to be split into chunks (also known as clips) with a number of  frames that fits the receptive field of the C3D. Usually clips have 16 frames.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Drawbacks: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Clr>
                <a:srgbClr val="000000"/>
              </a:buClr>
              <a:buFont typeface="Arial"/>
              <a:buNone/>
            </a:pPr>
            <a:r>
              <a:rPr lang="en-US" sz="1800">
                <a:solidFill>
                  <a:srgbClr val="595959"/>
                </a:solidFill>
                <a:latin typeface="Roboto"/>
                <a:ea typeface="Roboto"/>
                <a:cs typeface="Roboto"/>
                <a:sym typeface="Roboto"/>
              </a:rPr>
              <a:t>?</a:t>
            </a:r>
            <a:endParaRPr b="0" i="0" sz="1800" u="none" cap="none" strike="noStrike">
              <a:solidFill>
                <a:srgbClr val="595959"/>
              </a:solidFill>
              <a:latin typeface="Arial Narrow"/>
              <a:ea typeface="Arial Narrow"/>
              <a:cs typeface="Arial Narrow"/>
              <a:sym typeface="Arial Narrow"/>
            </a:endParaRPr>
          </a:p>
        </p:txBody>
      </p:sp>
      <p:sp>
        <p:nvSpPr>
          <p:cNvPr id="1025" name="Google Shape;1025;p46"/>
          <p:cNvSpPr txBox="1"/>
          <p:nvPr/>
        </p:nvSpPr>
        <p:spPr>
          <a:xfrm>
            <a:off x="346725" y="5704809"/>
            <a:ext cx="7134900" cy="318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222222"/>
                </a:solidFill>
                <a:latin typeface="Arial Narrow"/>
                <a:ea typeface="Arial Narrow"/>
                <a:cs typeface="Arial Narrow"/>
                <a:sym typeface="Arial Narrow"/>
              </a:rPr>
              <a:t>Tran et al., </a:t>
            </a:r>
            <a:r>
              <a:rPr b="0" i="0" lang="en-US" sz="1400" u="none" cap="none" strike="noStrike">
                <a:solidFill>
                  <a:srgbClr val="2980B9"/>
                </a:solidFill>
                <a:latin typeface="Arial Narrow"/>
                <a:ea typeface="Arial Narrow"/>
                <a:cs typeface="Arial Narrow"/>
                <a:sym typeface="Arial Narrow"/>
              </a:rPr>
              <a:t>Learning spatiotemporal features with 3D convolutional networks</a:t>
            </a:r>
            <a:r>
              <a:rPr b="0" i="0" lang="en-US" sz="1400" u="none" cap="none" strike="noStrike">
                <a:solidFill>
                  <a:srgbClr val="222222"/>
                </a:solidFill>
                <a:latin typeface="Arial Narrow"/>
                <a:ea typeface="Arial Narrow"/>
                <a:cs typeface="Arial Narrow"/>
                <a:sym typeface="Arial Narrow"/>
              </a:rPr>
              <a:t>, ICCV 2015</a:t>
            </a:r>
            <a:endParaRPr b="0" i="0" sz="1400" u="none" cap="none" strike="noStrike">
              <a:solidFill>
                <a:srgbClr val="222222"/>
              </a:solidFill>
              <a:latin typeface="Arial Narrow"/>
              <a:ea typeface="Arial Narrow"/>
              <a:cs typeface="Arial Narrow"/>
              <a:sym typeface="Arial Narrow"/>
            </a:endParaRPr>
          </a:p>
        </p:txBody>
      </p:sp>
      <p:grpSp>
        <p:nvGrpSpPr>
          <p:cNvPr id="1026" name="Google Shape;1026;p46"/>
          <p:cNvGrpSpPr/>
          <p:nvPr/>
        </p:nvGrpSpPr>
        <p:grpSpPr>
          <a:xfrm>
            <a:off x="743751" y="6023100"/>
            <a:ext cx="1606073" cy="834800"/>
            <a:chOff x="796138" y="2306625"/>
            <a:chExt cx="1606073" cy="834800"/>
          </a:xfrm>
        </p:grpSpPr>
        <p:grpSp>
          <p:nvGrpSpPr>
            <p:cNvPr id="1027" name="Google Shape;1027;p46"/>
            <p:cNvGrpSpPr/>
            <p:nvPr/>
          </p:nvGrpSpPr>
          <p:grpSpPr>
            <a:xfrm>
              <a:off x="796138" y="2306625"/>
              <a:ext cx="1606073" cy="297225"/>
              <a:chOff x="796138" y="2306625"/>
              <a:chExt cx="1606073" cy="297225"/>
            </a:xfrm>
          </p:grpSpPr>
          <p:sp>
            <p:nvSpPr>
              <p:cNvPr id="1028" name="Google Shape;1028;p46"/>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29" name="Google Shape;1029;p46"/>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6"/>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031" name="Google Shape;1031;p46"/>
          <p:cNvGrpSpPr/>
          <p:nvPr/>
        </p:nvGrpSpPr>
        <p:grpSpPr>
          <a:xfrm>
            <a:off x="6689402" y="6023100"/>
            <a:ext cx="1606073" cy="834800"/>
            <a:chOff x="6741789" y="2306625"/>
            <a:chExt cx="1606073" cy="834800"/>
          </a:xfrm>
        </p:grpSpPr>
        <p:sp>
          <p:nvSpPr>
            <p:cNvPr id="1032" name="Google Shape;1032;p46"/>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33" name="Google Shape;1033;p46"/>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035" name="Google Shape;1035;p46"/>
          <p:cNvGrpSpPr/>
          <p:nvPr/>
        </p:nvGrpSpPr>
        <p:grpSpPr>
          <a:xfrm>
            <a:off x="5204253" y="6023100"/>
            <a:ext cx="1606073" cy="834800"/>
            <a:chOff x="5256641" y="2306625"/>
            <a:chExt cx="1606073" cy="834800"/>
          </a:xfrm>
        </p:grpSpPr>
        <p:sp>
          <p:nvSpPr>
            <p:cNvPr id="1036" name="Google Shape;1036;p46"/>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37" name="Google Shape;1037;p46"/>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039" name="Google Shape;1039;p46"/>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040" name="Google Shape;1040;p46"/>
          <p:cNvGrpSpPr/>
          <p:nvPr/>
        </p:nvGrpSpPr>
        <p:grpSpPr>
          <a:xfrm>
            <a:off x="2231323" y="6023100"/>
            <a:ext cx="1606073" cy="834800"/>
            <a:chOff x="2283710" y="2306625"/>
            <a:chExt cx="1606073" cy="834800"/>
          </a:xfrm>
        </p:grpSpPr>
        <p:sp>
          <p:nvSpPr>
            <p:cNvPr id="1041" name="Google Shape;1041;p4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6"/>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043" name="Google Shape;1043;p4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044" name="Google Shape;1044;p46"/>
          <p:cNvGrpSpPr/>
          <p:nvPr/>
        </p:nvGrpSpPr>
        <p:grpSpPr>
          <a:xfrm>
            <a:off x="3716573" y="6023100"/>
            <a:ext cx="1606073" cy="297225"/>
            <a:chOff x="2283710" y="2306625"/>
            <a:chExt cx="1606073" cy="297225"/>
          </a:xfrm>
        </p:grpSpPr>
        <p:sp>
          <p:nvSpPr>
            <p:cNvPr id="1045" name="Google Shape;1045;p4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047" name="Google Shape;1047;p46"/>
          <p:cNvPicPr preferRelativeResize="0"/>
          <p:nvPr/>
        </p:nvPicPr>
        <p:blipFill>
          <a:blip r:embed="rId3">
            <a:alphaModFix/>
          </a:blip>
          <a:stretch>
            <a:fillRect/>
          </a:stretch>
        </p:blipFill>
        <p:spPr>
          <a:xfrm>
            <a:off x="6298450" y="689100"/>
            <a:ext cx="2478000" cy="2514982"/>
          </a:xfrm>
          <a:prstGeom prst="rect">
            <a:avLst/>
          </a:prstGeom>
          <a:noFill/>
          <a:ln>
            <a:noFill/>
          </a:ln>
        </p:spPr>
      </p:pic>
      <p:sp>
        <p:nvSpPr>
          <p:cNvPr id="1048" name="Google Shape;1048;p46"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26 / 45</a:t>
            </a:r>
            <a:endParaRPr sz="15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2" name="Shape 1052"/>
        <p:cNvGrpSpPr/>
        <p:nvPr/>
      </p:nvGrpSpPr>
      <p:grpSpPr>
        <a:xfrm>
          <a:off x="0" y="0"/>
          <a:ext cx="0" cy="0"/>
          <a:chOff x="0" y="0"/>
          <a:chExt cx="0" cy="0"/>
        </a:xfrm>
      </p:grpSpPr>
      <p:pic>
        <p:nvPicPr>
          <p:cNvPr id="1053" name="Google Shape;1053;p47"/>
          <p:cNvPicPr preferRelativeResize="0"/>
          <p:nvPr/>
        </p:nvPicPr>
        <p:blipFill>
          <a:blip r:embed="rId3">
            <a:alphaModFix/>
          </a:blip>
          <a:stretch>
            <a:fillRect/>
          </a:stretch>
        </p:blipFill>
        <p:spPr>
          <a:xfrm>
            <a:off x="6298450" y="689100"/>
            <a:ext cx="2478000" cy="2514982"/>
          </a:xfrm>
          <a:prstGeom prst="rect">
            <a:avLst/>
          </a:prstGeom>
          <a:noFill/>
          <a:ln>
            <a:noFill/>
          </a:ln>
        </p:spPr>
      </p:pic>
      <p:sp>
        <p:nvSpPr>
          <p:cNvPr id="1054" name="Google Shape;1054;p47"/>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3D Convolutions: C3D</a:t>
            </a:r>
            <a:endParaRPr/>
          </a:p>
        </p:txBody>
      </p:sp>
      <p:sp>
        <p:nvSpPr>
          <p:cNvPr id="1055" name="Google Shape;1055;p47"/>
          <p:cNvSpPr txBox="1"/>
          <p:nvPr/>
        </p:nvSpPr>
        <p:spPr>
          <a:xfrm>
            <a:off x="346725" y="1219200"/>
            <a:ext cx="6168000" cy="4584600"/>
          </a:xfrm>
          <a:prstGeom prst="rect">
            <a:avLst/>
          </a:prstGeom>
          <a:noFill/>
          <a:ln>
            <a:noFill/>
          </a:ln>
        </p:spPr>
        <p:txBody>
          <a:bodyPr anchorCtr="0" anchor="t" bIns="0" lIns="0" spcFirstLastPara="1" rIns="0" wrap="square" tIns="141600">
            <a:noAutofit/>
          </a:bodyPr>
          <a:lstStyle/>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We can add an extra dimension to standard CNNs:</a:t>
            </a:r>
            <a:endParaRPr sz="1800">
              <a:solidFill>
                <a:srgbClr val="595959"/>
              </a:solidFill>
              <a:latin typeface="Roboto"/>
              <a:ea typeface="Roboto"/>
              <a:cs typeface="Roboto"/>
              <a:sym typeface="Roboto"/>
            </a:endParaRPr>
          </a:p>
          <a:p>
            <a:pPr indent="-342900" lvl="0" marL="457200" marR="508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An image is a HxWxD tensor: MxNxD’ conv filters</a:t>
            </a:r>
            <a:endParaRPr sz="1800">
              <a:solidFill>
                <a:srgbClr val="595959"/>
              </a:solidFill>
              <a:latin typeface="Roboto"/>
              <a:ea typeface="Roboto"/>
              <a:cs typeface="Roboto"/>
              <a:sym typeface="Roboto"/>
            </a:endParaRPr>
          </a:p>
          <a:p>
            <a:pPr indent="-342900" lvl="0" marL="457200" marR="5080" rtl="0" algn="l">
              <a:lnSpc>
                <a:spcPct val="100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 video is a TxHxWxD tensor: KxMxNxD’ conv filters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The video needs to be split into chunks (also known as clips) with a number of  frames that fits the receptive field of the C3D. Usually clips have 16 frames.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None/>
            </a:pPr>
            <a:r>
              <a:rPr lang="en-US" sz="1800">
                <a:solidFill>
                  <a:srgbClr val="595959"/>
                </a:solidFill>
                <a:latin typeface="Roboto"/>
                <a:ea typeface="Roboto"/>
                <a:cs typeface="Roboto"/>
                <a:sym typeface="Roboto"/>
              </a:rPr>
              <a:t>Drawbacks:</a:t>
            </a:r>
            <a:endParaRPr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Clr>
                <a:srgbClr val="000000"/>
              </a:buClr>
              <a:buFont typeface="Arial"/>
              <a:buNone/>
            </a:pPr>
            <a:r>
              <a:rPr b="1" lang="en-US" sz="1800">
                <a:solidFill>
                  <a:srgbClr val="595959"/>
                </a:solidFill>
                <a:latin typeface="Roboto"/>
                <a:ea typeface="Roboto"/>
                <a:cs typeface="Roboto"/>
                <a:sym typeface="Roboto"/>
              </a:rPr>
              <a:t>How can we handle longer videos?</a:t>
            </a:r>
            <a:endParaRPr b="1" sz="1800">
              <a:solidFill>
                <a:srgbClr val="595959"/>
              </a:solidFill>
              <a:latin typeface="Roboto"/>
              <a:ea typeface="Roboto"/>
              <a:cs typeface="Roboto"/>
              <a:sym typeface="Roboto"/>
            </a:endParaRPr>
          </a:p>
          <a:p>
            <a:pPr indent="0" lvl="0" marL="12700" marR="5080" rtl="0" algn="l">
              <a:lnSpc>
                <a:spcPct val="100000"/>
              </a:lnSpc>
              <a:spcBef>
                <a:spcPts val="0"/>
              </a:spcBef>
              <a:spcAft>
                <a:spcPts val="0"/>
              </a:spcAft>
              <a:buClr>
                <a:srgbClr val="000000"/>
              </a:buClr>
              <a:buFont typeface="Arial"/>
              <a:buNone/>
            </a:pPr>
            <a:r>
              <a:rPr b="1" lang="en-US" sz="1800">
                <a:solidFill>
                  <a:srgbClr val="595959"/>
                </a:solidFill>
                <a:latin typeface="Roboto"/>
                <a:ea typeface="Roboto"/>
                <a:cs typeface="Roboto"/>
                <a:sym typeface="Roboto"/>
              </a:rPr>
              <a:t>How can we use pre-trained networks?</a:t>
            </a:r>
            <a:endParaRPr b="1" i="0" sz="1800" u="none" cap="none" strike="noStrike">
              <a:solidFill>
                <a:srgbClr val="595959"/>
              </a:solidFill>
              <a:latin typeface="Arial Narrow"/>
              <a:ea typeface="Arial Narrow"/>
              <a:cs typeface="Arial Narrow"/>
              <a:sym typeface="Arial Narrow"/>
            </a:endParaRPr>
          </a:p>
        </p:txBody>
      </p:sp>
      <p:sp>
        <p:nvSpPr>
          <p:cNvPr id="1056" name="Google Shape;1056;p47"/>
          <p:cNvSpPr txBox="1"/>
          <p:nvPr/>
        </p:nvSpPr>
        <p:spPr>
          <a:xfrm>
            <a:off x="346725" y="5704809"/>
            <a:ext cx="7134900" cy="318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222222"/>
                </a:solidFill>
                <a:latin typeface="Arial Narrow"/>
                <a:ea typeface="Arial Narrow"/>
                <a:cs typeface="Arial Narrow"/>
                <a:sym typeface="Arial Narrow"/>
              </a:rPr>
              <a:t>Tran et al., </a:t>
            </a:r>
            <a:r>
              <a:rPr b="0" i="0" lang="en-US" sz="1400" u="none" cap="none" strike="noStrike">
                <a:solidFill>
                  <a:srgbClr val="2980B9"/>
                </a:solidFill>
                <a:latin typeface="Arial Narrow"/>
                <a:ea typeface="Arial Narrow"/>
                <a:cs typeface="Arial Narrow"/>
                <a:sym typeface="Arial Narrow"/>
              </a:rPr>
              <a:t>Learning spatiotemporal features with 3D convolutional networks</a:t>
            </a:r>
            <a:r>
              <a:rPr b="0" i="0" lang="en-US" sz="1400" u="none" cap="none" strike="noStrike">
                <a:solidFill>
                  <a:srgbClr val="222222"/>
                </a:solidFill>
                <a:latin typeface="Arial Narrow"/>
                <a:ea typeface="Arial Narrow"/>
                <a:cs typeface="Arial Narrow"/>
                <a:sym typeface="Arial Narrow"/>
              </a:rPr>
              <a:t>, ICCV 2015</a:t>
            </a:r>
            <a:endParaRPr b="0" i="0" sz="1400" u="none" cap="none" strike="noStrike">
              <a:solidFill>
                <a:srgbClr val="222222"/>
              </a:solidFill>
              <a:latin typeface="Arial Narrow"/>
              <a:ea typeface="Arial Narrow"/>
              <a:cs typeface="Arial Narrow"/>
              <a:sym typeface="Arial Narrow"/>
            </a:endParaRPr>
          </a:p>
        </p:txBody>
      </p:sp>
      <p:grpSp>
        <p:nvGrpSpPr>
          <p:cNvPr id="1057" name="Google Shape;1057;p47"/>
          <p:cNvGrpSpPr/>
          <p:nvPr/>
        </p:nvGrpSpPr>
        <p:grpSpPr>
          <a:xfrm>
            <a:off x="743751" y="6023100"/>
            <a:ext cx="1606073" cy="834800"/>
            <a:chOff x="796138" y="2306625"/>
            <a:chExt cx="1606073" cy="834800"/>
          </a:xfrm>
        </p:grpSpPr>
        <p:grpSp>
          <p:nvGrpSpPr>
            <p:cNvPr id="1058" name="Google Shape;1058;p47"/>
            <p:cNvGrpSpPr/>
            <p:nvPr/>
          </p:nvGrpSpPr>
          <p:grpSpPr>
            <a:xfrm>
              <a:off x="796138" y="2306625"/>
              <a:ext cx="1606073" cy="297225"/>
              <a:chOff x="796138" y="2306625"/>
              <a:chExt cx="1606073" cy="297225"/>
            </a:xfrm>
          </p:grpSpPr>
          <p:sp>
            <p:nvSpPr>
              <p:cNvPr id="1059" name="Google Shape;1059;p47"/>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60" name="Google Shape;1060;p47"/>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47"/>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062" name="Google Shape;1062;p47"/>
          <p:cNvGrpSpPr/>
          <p:nvPr/>
        </p:nvGrpSpPr>
        <p:grpSpPr>
          <a:xfrm>
            <a:off x="6689402" y="6023100"/>
            <a:ext cx="1606073" cy="834800"/>
            <a:chOff x="6741789" y="2306625"/>
            <a:chExt cx="1606073" cy="834800"/>
          </a:xfrm>
        </p:grpSpPr>
        <p:sp>
          <p:nvSpPr>
            <p:cNvPr id="1063" name="Google Shape;1063;p47"/>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64" name="Google Shape;1064;p47"/>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066" name="Google Shape;1066;p47"/>
          <p:cNvGrpSpPr/>
          <p:nvPr/>
        </p:nvGrpSpPr>
        <p:grpSpPr>
          <a:xfrm>
            <a:off x="5204253" y="6023100"/>
            <a:ext cx="1606073" cy="834800"/>
            <a:chOff x="5256641" y="2306625"/>
            <a:chExt cx="1606073" cy="834800"/>
          </a:xfrm>
        </p:grpSpPr>
        <p:sp>
          <p:nvSpPr>
            <p:cNvPr id="1067" name="Google Shape;1067;p47"/>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68" name="Google Shape;1068;p47"/>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070" name="Google Shape;1070;p47"/>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071" name="Google Shape;1071;p47"/>
          <p:cNvGrpSpPr/>
          <p:nvPr/>
        </p:nvGrpSpPr>
        <p:grpSpPr>
          <a:xfrm>
            <a:off x="2231323" y="6023100"/>
            <a:ext cx="1606073" cy="834800"/>
            <a:chOff x="2283710" y="2306625"/>
            <a:chExt cx="1606073" cy="834800"/>
          </a:xfrm>
        </p:grpSpPr>
        <p:sp>
          <p:nvSpPr>
            <p:cNvPr id="1072" name="Google Shape;1072;p4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074" name="Google Shape;1074;p4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075" name="Google Shape;1075;p47"/>
          <p:cNvGrpSpPr/>
          <p:nvPr/>
        </p:nvGrpSpPr>
        <p:grpSpPr>
          <a:xfrm>
            <a:off x="3716573" y="6023100"/>
            <a:ext cx="1606073" cy="297225"/>
            <a:chOff x="2283710" y="2306625"/>
            <a:chExt cx="1606073" cy="297225"/>
          </a:xfrm>
        </p:grpSpPr>
        <p:sp>
          <p:nvSpPr>
            <p:cNvPr id="1076" name="Google Shape;1076;p4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078" name="Google Shape;1078;p47"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27 / 45</a:t>
            </a:r>
            <a:endParaRPr sz="15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2" name="Shape 1082"/>
        <p:cNvGrpSpPr/>
        <p:nvPr/>
      </p:nvGrpSpPr>
      <p:grpSpPr>
        <a:xfrm>
          <a:off x="0" y="0"/>
          <a:ext cx="0" cy="0"/>
          <a:chOff x="0" y="0"/>
          <a:chExt cx="0" cy="0"/>
        </a:xfrm>
      </p:grpSpPr>
      <p:sp>
        <p:nvSpPr>
          <p:cNvPr id="1083" name="Google Shape;1083;p48"/>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From 2D CNNs to 3D CNNs</a:t>
            </a:r>
            <a:endParaRPr/>
          </a:p>
        </p:txBody>
      </p:sp>
      <p:sp>
        <p:nvSpPr>
          <p:cNvPr id="1084" name="Google Shape;1084;p48"/>
          <p:cNvSpPr txBox="1"/>
          <p:nvPr/>
        </p:nvSpPr>
        <p:spPr>
          <a:xfrm>
            <a:off x="358750" y="1219200"/>
            <a:ext cx="5939700" cy="3479700"/>
          </a:xfrm>
          <a:prstGeom prst="rect">
            <a:avLst/>
          </a:prstGeom>
          <a:noFill/>
          <a:ln>
            <a:noFill/>
          </a:ln>
        </p:spPr>
        <p:txBody>
          <a:bodyPr anchorCtr="0" anchor="t" bIns="0" lIns="0" spcFirstLastPara="1" rIns="0" wrap="square" tIns="141600">
            <a:noAutofit/>
          </a:bodyPr>
          <a:lstStyle/>
          <a:p>
            <a:pPr indent="0" lvl="0" marL="457200" marR="5080" rtl="0" algn="l">
              <a:lnSpc>
                <a:spcPct val="100000"/>
              </a:lnSpc>
              <a:spcBef>
                <a:spcPts val="1015"/>
              </a:spcBef>
              <a:spcAft>
                <a:spcPts val="0"/>
              </a:spcAft>
              <a:buNone/>
            </a:pPr>
            <a:r>
              <a:rPr b="1" lang="en-US" sz="1800">
                <a:solidFill>
                  <a:srgbClr val="595959"/>
                </a:solidFill>
                <a:latin typeface="Roboto"/>
                <a:ea typeface="Roboto"/>
                <a:cs typeface="Roboto"/>
                <a:sym typeface="Roboto"/>
              </a:rPr>
              <a:t>3-D Convolutional Encoder-Decoder Network for Low-Dose CT via Transfer Learning From a 2-D Trained Network:</a:t>
            </a:r>
            <a:endParaRPr b="1" sz="1800">
              <a:solidFill>
                <a:srgbClr val="595959"/>
              </a:solidFill>
              <a:latin typeface="Roboto"/>
              <a:ea typeface="Roboto"/>
              <a:cs typeface="Roboto"/>
              <a:sym typeface="Roboto"/>
            </a:endParaRPr>
          </a:p>
          <a:p>
            <a:pPr indent="-367030" lvl="0" marL="927098" marR="5080" rtl="0" algn="l">
              <a:lnSpc>
                <a:spcPct val="100000"/>
              </a:lnSpc>
              <a:spcBef>
                <a:spcPts val="10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“Based on the transfer learning from 2D to 3D, the 3D network converges faster and achieves a better denoising performance than that trained from scratch.”</a:t>
            </a:r>
            <a:endParaRPr sz="1800">
              <a:solidFill>
                <a:srgbClr val="595959"/>
              </a:solidFill>
              <a:latin typeface="Roboto"/>
              <a:ea typeface="Roboto"/>
              <a:cs typeface="Roboto"/>
              <a:sym typeface="Roboto"/>
            </a:endParaRPr>
          </a:p>
          <a:p>
            <a:pPr indent="0" lvl="0" marL="457200" marR="5080" rtl="0" algn="l">
              <a:lnSpc>
                <a:spcPct val="100000"/>
              </a:lnSpc>
              <a:spcBef>
                <a:spcPts val="1015"/>
              </a:spcBef>
              <a:spcAft>
                <a:spcPts val="0"/>
              </a:spcAft>
              <a:buNone/>
            </a:pPr>
            <a:r>
              <a:rPr lang="en-US" sz="1800" u="sng">
                <a:solidFill>
                  <a:schemeClr val="hlink"/>
                </a:solidFill>
                <a:latin typeface="Roboto"/>
                <a:ea typeface="Roboto"/>
                <a:cs typeface="Roboto"/>
                <a:sym typeface="Roboto"/>
                <a:hlinkClick r:id="rId3"/>
              </a:rPr>
              <a:t>Read more here</a:t>
            </a:r>
            <a:r>
              <a:rPr lang="en-US" sz="1800">
                <a:solidFill>
                  <a:srgbClr val="595959"/>
                </a:solidFill>
                <a:latin typeface="Roboto"/>
                <a:ea typeface="Roboto"/>
                <a:cs typeface="Roboto"/>
                <a:sym typeface="Roboto"/>
              </a:rPr>
              <a:t> (3-D Convolutional Encoder-Decoder Network for Low-Dose CT via Transfer Learning From a 2-D Trained Network)</a:t>
            </a:r>
            <a:endParaRPr sz="1800">
              <a:solidFill>
                <a:srgbClr val="595959"/>
              </a:solidFill>
              <a:latin typeface="Roboto"/>
              <a:ea typeface="Roboto"/>
              <a:cs typeface="Roboto"/>
              <a:sym typeface="Roboto"/>
            </a:endParaRPr>
          </a:p>
        </p:txBody>
      </p:sp>
      <p:grpSp>
        <p:nvGrpSpPr>
          <p:cNvPr id="1085" name="Google Shape;1085;p48"/>
          <p:cNvGrpSpPr/>
          <p:nvPr/>
        </p:nvGrpSpPr>
        <p:grpSpPr>
          <a:xfrm>
            <a:off x="743751" y="6023100"/>
            <a:ext cx="1606073" cy="834800"/>
            <a:chOff x="796138" y="2306625"/>
            <a:chExt cx="1606073" cy="834800"/>
          </a:xfrm>
        </p:grpSpPr>
        <p:grpSp>
          <p:nvGrpSpPr>
            <p:cNvPr id="1086" name="Google Shape;1086;p48"/>
            <p:cNvGrpSpPr/>
            <p:nvPr/>
          </p:nvGrpSpPr>
          <p:grpSpPr>
            <a:xfrm>
              <a:off x="796138" y="2306625"/>
              <a:ext cx="1606073" cy="297225"/>
              <a:chOff x="796138" y="2306625"/>
              <a:chExt cx="1606073" cy="297225"/>
            </a:xfrm>
          </p:grpSpPr>
          <p:sp>
            <p:nvSpPr>
              <p:cNvPr id="1087" name="Google Shape;1087;p48"/>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88" name="Google Shape;1088;p48"/>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48"/>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090" name="Google Shape;1090;p48"/>
          <p:cNvGrpSpPr/>
          <p:nvPr/>
        </p:nvGrpSpPr>
        <p:grpSpPr>
          <a:xfrm>
            <a:off x="6689402" y="6023100"/>
            <a:ext cx="1606073" cy="834800"/>
            <a:chOff x="6741789" y="2306625"/>
            <a:chExt cx="1606073" cy="834800"/>
          </a:xfrm>
        </p:grpSpPr>
        <p:sp>
          <p:nvSpPr>
            <p:cNvPr id="1091" name="Google Shape;1091;p48"/>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92" name="Google Shape;1092;p48"/>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094" name="Google Shape;1094;p48"/>
          <p:cNvGrpSpPr/>
          <p:nvPr/>
        </p:nvGrpSpPr>
        <p:grpSpPr>
          <a:xfrm>
            <a:off x="5204253" y="6023100"/>
            <a:ext cx="1606073" cy="834800"/>
            <a:chOff x="5256641" y="2306625"/>
            <a:chExt cx="1606073" cy="834800"/>
          </a:xfrm>
        </p:grpSpPr>
        <p:sp>
          <p:nvSpPr>
            <p:cNvPr id="1095" name="Google Shape;1095;p48"/>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96" name="Google Shape;1096;p48"/>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098" name="Google Shape;1098;p48"/>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099" name="Google Shape;1099;p48"/>
          <p:cNvGrpSpPr/>
          <p:nvPr/>
        </p:nvGrpSpPr>
        <p:grpSpPr>
          <a:xfrm>
            <a:off x="2231323" y="6023100"/>
            <a:ext cx="1606073" cy="834800"/>
            <a:chOff x="2283710" y="2306625"/>
            <a:chExt cx="1606073" cy="834800"/>
          </a:xfrm>
        </p:grpSpPr>
        <p:sp>
          <p:nvSpPr>
            <p:cNvPr id="1100" name="Google Shape;1100;p4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102" name="Google Shape;1102;p4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103" name="Google Shape;1103;p48"/>
          <p:cNvGrpSpPr/>
          <p:nvPr/>
        </p:nvGrpSpPr>
        <p:grpSpPr>
          <a:xfrm>
            <a:off x="3716573" y="6023100"/>
            <a:ext cx="1606073" cy="297225"/>
            <a:chOff x="2283710" y="2306625"/>
            <a:chExt cx="1606073" cy="297225"/>
          </a:xfrm>
        </p:grpSpPr>
        <p:sp>
          <p:nvSpPr>
            <p:cNvPr id="1104" name="Google Shape;1104;p4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106" name="Google Shape;1106;p48"/>
          <p:cNvPicPr preferRelativeResize="0"/>
          <p:nvPr/>
        </p:nvPicPr>
        <p:blipFill>
          <a:blip r:embed="rId4">
            <a:alphaModFix/>
          </a:blip>
          <a:stretch>
            <a:fillRect/>
          </a:stretch>
        </p:blipFill>
        <p:spPr>
          <a:xfrm>
            <a:off x="6298450" y="689100"/>
            <a:ext cx="2478000" cy="2514982"/>
          </a:xfrm>
          <a:prstGeom prst="rect">
            <a:avLst/>
          </a:prstGeom>
          <a:noFill/>
          <a:ln>
            <a:noFill/>
          </a:ln>
        </p:spPr>
      </p:pic>
      <p:sp>
        <p:nvSpPr>
          <p:cNvPr id="1107" name="Google Shape;1107;p48"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28 / 45</a:t>
            </a:r>
            <a:endParaRPr sz="15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1" name="Shape 1111"/>
        <p:cNvGrpSpPr/>
        <p:nvPr/>
      </p:nvGrpSpPr>
      <p:grpSpPr>
        <a:xfrm>
          <a:off x="0" y="0"/>
          <a:ext cx="0" cy="0"/>
          <a:chOff x="0" y="0"/>
          <a:chExt cx="0" cy="0"/>
        </a:xfrm>
      </p:grpSpPr>
      <p:sp>
        <p:nvSpPr>
          <p:cNvPr id="1112" name="Google Shape;1112;p49"/>
          <p:cNvSpPr txBox="1"/>
          <p:nvPr>
            <p:ph type="title"/>
          </p:nvPr>
        </p:nvSpPr>
        <p:spPr>
          <a:xfrm>
            <a:off x="542931" y="262192"/>
            <a:ext cx="7953366" cy="95700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Two-stream CNNs</a:t>
            </a:r>
            <a:endParaRPr/>
          </a:p>
        </p:txBody>
      </p:sp>
      <p:sp>
        <p:nvSpPr>
          <p:cNvPr id="1113" name="Google Shape;1113;p49"/>
          <p:cNvSpPr txBox="1"/>
          <p:nvPr/>
        </p:nvSpPr>
        <p:spPr>
          <a:xfrm>
            <a:off x="384725" y="1418606"/>
            <a:ext cx="7577400" cy="768000"/>
          </a:xfrm>
          <a:prstGeom prst="rect">
            <a:avLst/>
          </a:prstGeom>
          <a:noFill/>
          <a:ln>
            <a:noFill/>
          </a:ln>
        </p:spPr>
        <p:txBody>
          <a:bodyPr anchorCtr="0" anchor="t" bIns="0" lIns="0" spcFirstLastPara="1" rIns="0" wrap="square" tIns="10775">
            <a:noAutofit/>
          </a:bodyPr>
          <a:lstStyle/>
          <a:p>
            <a:pPr indent="0" lvl="0" marL="12700" marR="5080" rtl="0" algn="l">
              <a:lnSpc>
                <a:spcPct val="100000"/>
              </a:lnSpc>
              <a:spcBef>
                <a:spcPts val="0"/>
              </a:spcBef>
              <a:spcAft>
                <a:spcPts val="0"/>
              </a:spcAft>
              <a:buNone/>
            </a:pPr>
            <a:r>
              <a:rPr i="0" lang="en-US" sz="1800" u="none" cap="none" strike="noStrike">
                <a:solidFill>
                  <a:srgbClr val="595959"/>
                </a:solidFill>
                <a:latin typeface="Roboto"/>
                <a:ea typeface="Roboto"/>
                <a:cs typeface="Roboto"/>
                <a:sym typeface="Roboto"/>
              </a:rPr>
              <a:t>Single frame models do not take into account motion in videos. Proposal:  extract optical flow for a stack of frames and use it as an input to a CNN.</a:t>
            </a:r>
            <a:endParaRPr i="0" sz="1800" u="none" cap="none" strike="noStrike">
              <a:solidFill>
                <a:srgbClr val="595959"/>
              </a:solidFill>
              <a:latin typeface="Roboto"/>
              <a:ea typeface="Roboto"/>
              <a:cs typeface="Roboto"/>
              <a:sym typeface="Roboto"/>
            </a:endParaRPr>
          </a:p>
        </p:txBody>
      </p:sp>
      <p:sp>
        <p:nvSpPr>
          <p:cNvPr id="1114" name="Google Shape;1114;p49"/>
          <p:cNvSpPr txBox="1"/>
          <p:nvPr/>
        </p:nvSpPr>
        <p:spPr>
          <a:xfrm>
            <a:off x="332750" y="4872556"/>
            <a:ext cx="8061300" cy="1477500"/>
          </a:xfrm>
          <a:prstGeom prst="rect">
            <a:avLst/>
          </a:prstGeom>
          <a:noFill/>
          <a:ln>
            <a:noFill/>
          </a:ln>
        </p:spPr>
        <p:txBody>
          <a:bodyPr anchorCtr="0" anchor="t" bIns="0" lIns="0" spcFirstLastPara="1" rIns="0" wrap="square" tIns="10775">
            <a:noAutofit/>
          </a:bodyPr>
          <a:lstStyle/>
          <a:p>
            <a:pPr indent="0" lvl="0" marL="50165" marR="521334" rtl="0" algn="l">
              <a:lnSpc>
                <a:spcPct val="100000"/>
              </a:lnSpc>
              <a:spcBef>
                <a:spcPts val="0"/>
              </a:spcBef>
              <a:spcAft>
                <a:spcPts val="0"/>
              </a:spcAft>
              <a:buNone/>
            </a:pPr>
            <a:r>
              <a:rPr lang="en-US" sz="1800">
                <a:solidFill>
                  <a:srgbClr val="595959"/>
                </a:solidFill>
                <a:latin typeface="Roboto"/>
                <a:ea typeface="Roboto"/>
                <a:cs typeface="Roboto"/>
                <a:sym typeface="Roboto"/>
              </a:rPr>
              <a:t>Drawback: </a:t>
            </a:r>
            <a:r>
              <a:rPr b="1" lang="en-US" sz="1800">
                <a:solidFill>
                  <a:srgbClr val="595959"/>
                </a:solidFill>
                <a:latin typeface="Roboto"/>
                <a:ea typeface="Roboto"/>
                <a:cs typeface="Roboto"/>
                <a:sym typeface="Roboto"/>
              </a:rPr>
              <a:t>not scalable due to computational requirements and memory footprint.</a:t>
            </a:r>
            <a:endParaRPr b="1"/>
          </a:p>
          <a:p>
            <a:pPr indent="0" lvl="0" marL="0" marR="0" rtl="0" algn="l">
              <a:lnSpc>
                <a:spcPct val="100000"/>
              </a:lnSpc>
              <a:spcBef>
                <a:spcPts val="35"/>
              </a:spcBef>
              <a:spcAft>
                <a:spcPts val="0"/>
              </a:spcAft>
              <a:buNone/>
            </a:pPr>
            <a:r>
              <a:t/>
            </a:r>
            <a:endParaRPr b="0" i="0" sz="1800" u="none" cap="none" strike="noStrike">
              <a:solidFill>
                <a:srgbClr val="595959"/>
              </a:solidFill>
              <a:latin typeface="Arial Narrow"/>
              <a:ea typeface="Arial Narrow"/>
              <a:cs typeface="Arial Narrow"/>
              <a:sym typeface="Arial Narrow"/>
            </a:endParaRPr>
          </a:p>
          <a:p>
            <a:pPr indent="0" lvl="0" marL="12700" marR="0" rtl="0" algn="l">
              <a:lnSpc>
                <a:spcPct val="100000"/>
              </a:lnSpc>
              <a:spcBef>
                <a:spcPts val="0"/>
              </a:spcBef>
              <a:spcAft>
                <a:spcPts val="0"/>
              </a:spcAft>
              <a:buNone/>
            </a:pPr>
            <a:r>
              <a:rPr b="0" i="0" lang="en-US" sz="1400" u="none" cap="none" strike="noStrike">
                <a:solidFill>
                  <a:srgbClr val="222222"/>
                </a:solidFill>
                <a:latin typeface="Arial Narrow"/>
                <a:ea typeface="Arial Narrow"/>
                <a:cs typeface="Arial Narrow"/>
                <a:sym typeface="Arial Narrow"/>
              </a:rPr>
              <a:t>Simonyan &amp; Zisserman, </a:t>
            </a:r>
            <a:r>
              <a:rPr b="0" i="0" lang="en-US" sz="1400" u="sng" cap="none" strike="noStrike">
                <a:solidFill>
                  <a:srgbClr val="2980B9"/>
                </a:solidFill>
                <a:latin typeface="Arial"/>
                <a:ea typeface="Arial"/>
                <a:cs typeface="Arial"/>
                <a:sym typeface="Arial"/>
                <a:hlinkClick r:id="rId3">
                  <a:extLst>
                    <a:ext uri="{A12FA001-AC4F-418D-AE19-62706E023703}">
                      <ahyp:hlinkClr val="tx"/>
                    </a:ext>
                  </a:extLst>
                </a:hlinkClick>
              </a:rPr>
              <a:t>Two-stream convolutional networks for action recognition in videos</a:t>
            </a:r>
            <a:r>
              <a:rPr b="0" i="0" lang="en-US" sz="1400" u="none" cap="none" strike="noStrike">
                <a:solidFill>
                  <a:srgbClr val="222222"/>
                </a:solidFill>
                <a:latin typeface="Arial Narrow"/>
                <a:ea typeface="Arial Narrow"/>
                <a:cs typeface="Arial Narrow"/>
                <a:sym typeface="Arial Narrow"/>
              </a:rPr>
              <a:t>, ICCV 2015</a:t>
            </a:r>
            <a:endParaRPr b="0" i="0" sz="1400" u="none" cap="none" strike="noStrike">
              <a:solidFill>
                <a:srgbClr val="222222"/>
              </a:solidFill>
              <a:latin typeface="Arial Narrow"/>
              <a:ea typeface="Arial Narrow"/>
              <a:cs typeface="Arial Narrow"/>
              <a:sym typeface="Arial Narrow"/>
            </a:endParaRPr>
          </a:p>
        </p:txBody>
      </p:sp>
      <p:sp>
        <p:nvSpPr>
          <p:cNvPr id="1115" name="Google Shape;1115;p49"/>
          <p:cNvSpPr/>
          <p:nvPr/>
        </p:nvSpPr>
        <p:spPr>
          <a:xfrm>
            <a:off x="2375974" y="2683546"/>
            <a:ext cx="4066526" cy="18860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1116" name="Google Shape;1116;p49"/>
          <p:cNvGrpSpPr/>
          <p:nvPr/>
        </p:nvGrpSpPr>
        <p:grpSpPr>
          <a:xfrm>
            <a:off x="743751" y="6023100"/>
            <a:ext cx="1606073" cy="834800"/>
            <a:chOff x="796138" y="2306625"/>
            <a:chExt cx="1606073" cy="834800"/>
          </a:xfrm>
        </p:grpSpPr>
        <p:grpSp>
          <p:nvGrpSpPr>
            <p:cNvPr id="1117" name="Google Shape;1117;p49"/>
            <p:cNvGrpSpPr/>
            <p:nvPr/>
          </p:nvGrpSpPr>
          <p:grpSpPr>
            <a:xfrm>
              <a:off x="796138" y="2306625"/>
              <a:ext cx="1606073" cy="297225"/>
              <a:chOff x="796138" y="2306625"/>
              <a:chExt cx="1606073" cy="297225"/>
            </a:xfrm>
          </p:grpSpPr>
          <p:sp>
            <p:nvSpPr>
              <p:cNvPr id="1118" name="Google Shape;1118;p49"/>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19" name="Google Shape;1119;p49"/>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49"/>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121" name="Google Shape;1121;p49"/>
          <p:cNvGrpSpPr/>
          <p:nvPr/>
        </p:nvGrpSpPr>
        <p:grpSpPr>
          <a:xfrm>
            <a:off x="6689402" y="6023100"/>
            <a:ext cx="1606073" cy="834800"/>
            <a:chOff x="6741789" y="2306625"/>
            <a:chExt cx="1606073" cy="834800"/>
          </a:xfrm>
        </p:grpSpPr>
        <p:sp>
          <p:nvSpPr>
            <p:cNvPr id="1122" name="Google Shape;1122;p49"/>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23" name="Google Shape;1123;p49"/>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125" name="Google Shape;1125;p49"/>
          <p:cNvGrpSpPr/>
          <p:nvPr/>
        </p:nvGrpSpPr>
        <p:grpSpPr>
          <a:xfrm>
            <a:off x="5204253" y="6023100"/>
            <a:ext cx="1606073" cy="834800"/>
            <a:chOff x="5256641" y="2306625"/>
            <a:chExt cx="1606073" cy="834800"/>
          </a:xfrm>
        </p:grpSpPr>
        <p:sp>
          <p:nvSpPr>
            <p:cNvPr id="1126" name="Google Shape;1126;p49"/>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27" name="Google Shape;1127;p49"/>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129" name="Google Shape;1129;p49"/>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130" name="Google Shape;1130;p49"/>
          <p:cNvGrpSpPr/>
          <p:nvPr/>
        </p:nvGrpSpPr>
        <p:grpSpPr>
          <a:xfrm>
            <a:off x="2231323" y="6023100"/>
            <a:ext cx="1606073" cy="834800"/>
            <a:chOff x="2283710" y="2306625"/>
            <a:chExt cx="1606073" cy="834800"/>
          </a:xfrm>
        </p:grpSpPr>
        <p:sp>
          <p:nvSpPr>
            <p:cNvPr id="1131" name="Google Shape;1131;p4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133" name="Google Shape;1133;p4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134" name="Google Shape;1134;p49"/>
          <p:cNvGrpSpPr/>
          <p:nvPr/>
        </p:nvGrpSpPr>
        <p:grpSpPr>
          <a:xfrm>
            <a:off x="3716573" y="6023100"/>
            <a:ext cx="1606073" cy="297225"/>
            <a:chOff x="2283710" y="2306625"/>
            <a:chExt cx="1606073" cy="297225"/>
          </a:xfrm>
        </p:grpSpPr>
        <p:sp>
          <p:nvSpPr>
            <p:cNvPr id="1135" name="Google Shape;1135;p4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137" name="Google Shape;1137;p49"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29 / 45</a:t>
            </a:r>
            <a:endParaRPr sz="15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Day agenda</a:t>
            </a:r>
            <a:endParaRPr/>
          </a:p>
        </p:txBody>
      </p:sp>
      <p:sp>
        <p:nvSpPr>
          <p:cNvPr id="174" name="Google Shape;174;p23"/>
          <p:cNvSpPr txBox="1"/>
          <p:nvPr/>
        </p:nvSpPr>
        <p:spPr>
          <a:xfrm>
            <a:off x="427250" y="1568475"/>
            <a:ext cx="82893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Common use cases in the video domain</a:t>
            </a:r>
            <a:endParaRPr b="1"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Challenges in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attitudes for video analysis</a:t>
            </a:r>
            <a:endParaRPr>
              <a:solidFill>
                <a:schemeClr val="dk1"/>
              </a:solidFill>
            </a:endParaRPr>
          </a:p>
          <a:p>
            <a:pPr indent="-414655" lvl="0" marL="427355" marR="0" rtl="0" algn="l">
              <a:lnSpc>
                <a:spcPct val="100000"/>
              </a:lnSpc>
              <a:spcBef>
                <a:spcPts val="315"/>
              </a:spcBef>
              <a:spcAft>
                <a:spcPts val="0"/>
              </a:spcAft>
              <a:buClr>
                <a:srgbClr val="595959"/>
              </a:buClr>
              <a:buSzPts val="1800"/>
              <a:buFont typeface="Roboto"/>
              <a:buAutoNum type="arabicPeriod"/>
            </a:pPr>
            <a:r>
              <a:rPr i="0" lang="en-US" sz="1800" u="none" cap="none" strike="noStrike">
                <a:solidFill>
                  <a:srgbClr val="595959"/>
                </a:solidFill>
                <a:latin typeface="Roboto"/>
                <a:ea typeface="Roboto"/>
                <a:cs typeface="Roboto"/>
                <a:sym typeface="Roboto"/>
              </a:rPr>
              <a:t>Self-supervision from videos</a:t>
            </a:r>
            <a:r>
              <a:rPr lang="en-US" sz="1800">
                <a:solidFill>
                  <a:srgbClr val="595959"/>
                </a:solidFill>
                <a:latin typeface="Roboto"/>
                <a:ea typeface="Roboto"/>
                <a:cs typeface="Roboto"/>
                <a:sym typeface="Roboto"/>
              </a:rPr>
              <a:t> - a technique to create better baseline weights</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Summarization &amp; scenes highlighting</a:t>
            </a:r>
            <a:endParaRPr/>
          </a:p>
          <a:p>
            <a:pPr indent="0" lvl="0" marL="457200" marR="0" rtl="0" algn="l">
              <a:lnSpc>
                <a:spcPct val="100000"/>
              </a:lnSpc>
              <a:spcBef>
                <a:spcPts val="315"/>
              </a:spcBef>
              <a:spcAft>
                <a:spcPts val="0"/>
              </a:spcAft>
              <a:buNone/>
            </a:pPr>
            <a:r>
              <a:t/>
            </a:r>
            <a:endParaRPr sz="1800">
              <a:solidFill>
                <a:schemeClr val="dk1"/>
              </a:solidFill>
              <a:latin typeface="Roboto"/>
              <a:ea typeface="Roboto"/>
              <a:cs typeface="Roboto"/>
              <a:sym typeface="Roboto"/>
            </a:endParaRPr>
          </a:p>
          <a:p>
            <a:pPr indent="0" lvl="0" marL="0" rtl="0" algn="l">
              <a:spcBef>
                <a:spcPts val="315"/>
              </a:spcBef>
              <a:spcAft>
                <a:spcPts val="0"/>
              </a:spcAft>
              <a:buNone/>
            </a:pPr>
            <a:r>
              <a:t/>
            </a:r>
            <a:endParaRPr sz="1800">
              <a:solidFill>
                <a:schemeClr val="dk1"/>
              </a:solidFill>
              <a:latin typeface="Roboto"/>
              <a:ea typeface="Roboto"/>
              <a:cs typeface="Roboto"/>
              <a:sym typeface="Roboto"/>
            </a:endParaRPr>
          </a:p>
        </p:txBody>
      </p:sp>
      <p:grpSp>
        <p:nvGrpSpPr>
          <p:cNvPr id="175" name="Google Shape;175;p23"/>
          <p:cNvGrpSpPr/>
          <p:nvPr/>
        </p:nvGrpSpPr>
        <p:grpSpPr>
          <a:xfrm>
            <a:off x="743751" y="6023100"/>
            <a:ext cx="1606073" cy="834800"/>
            <a:chOff x="796138" y="2306625"/>
            <a:chExt cx="1606073" cy="834800"/>
          </a:xfrm>
        </p:grpSpPr>
        <p:grpSp>
          <p:nvGrpSpPr>
            <p:cNvPr id="176" name="Google Shape;176;p23"/>
            <p:cNvGrpSpPr/>
            <p:nvPr/>
          </p:nvGrpSpPr>
          <p:grpSpPr>
            <a:xfrm>
              <a:off x="796138" y="2306625"/>
              <a:ext cx="1606073" cy="297225"/>
              <a:chOff x="796138" y="2306625"/>
              <a:chExt cx="1606073" cy="297225"/>
            </a:xfrm>
          </p:grpSpPr>
          <p:sp>
            <p:nvSpPr>
              <p:cNvPr id="177" name="Google Shape;177;p23"/>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78" name="Google Shape;178;p23"/>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3"/>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80" name="Google Shape;180;p23"/>
          <p:cNvGrpSpPr/>
          <p:nvPr/>
        </p:nvGrpSpPr>
        <p:grpSpPr>
          <a:xfrm>
            <a:off x="3716471" y="6023100"/>
            <a:ext cx="1606073" cy="834800"/>
            <a:chOff x="3768859" y="2306625"/>
            <a:chExt cx="1606073" cy="834800"/>
          </a:xfrm>
        </p:grpSpPr>
        <p:sp>
          <p:nvSpPr>
            <p:cNvPr id="181" name="Google Shape;181;p23"/>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2" name="Google Shape;182;p23"/>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184" name="Google Shape;184;p23"/>
          <p:cNvGrpSpPr/>
          <p:nvPr/>
        </p:nvGrpSpPr>
        <p:grpSpPr>
          <a:xfrm>
            <a:off x="6689402" y="6023100"/>
            <a:ext cx="1606073" cy="834800"/>
            <a:chOff x="6741789" y="2306625"/>
            <a:chExt cx="1606073" cy="834800"/>
          </a:xfrm>
        </p:grpSpPr>
        <p:sp>
          <p:nvSpPr>
            <p:cNvPr id="185" name="Google Shape;185;p2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6" name="Google Shape;186;p2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188" name="Google Shape;188;p23"/>
          <p:cNvGrpSpPr/>
          <p:nvPr/>
        </p:nvGrpSpPr>
        <p:grpSpPr>
          <a:xfrm>
            <a:off x="5204253" y="6023100"/>
            <a:ext cx="1606073" cy="834800"/>
            <a:chOff x="5256641" y="2306625"/>
            <a:chExt cx="1606073" cy="834800"/>
          </a:xfrm>
        </p:grpSpPr>
        <p:sp>
          <p:nvSpPr>
            <p:cNvPr id="189" name="Google Shape;189;p23"/>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90" name="Google Shape;190;p23"/>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192" name="Google Shape;192;p23"/>
          <p:cNvSpPr txBox="1"/>
          <p:nvPr/>
        </p:nvSpPr>
        <p:spPr>
          <a:xfrm>
            <a:off x="235254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grpSp>
        <p:nvGrpSpPr>
          <p:cNvPr id="193" name="Google Shape;193;p23"/>
          <p:cNvGrpSpPr/>
          <p:nvPr/>
        </p:nvGrpSpPr>
        <p:grpSpPr>
          <a:xfrm>
            <a:off x="2240646" y="6023100"/>
            <a:ext cx="1606073" cy="297225"/>
            <a:chOff x="3768859" y="2306625"/>
            <a:chExt cx="1606073" cy="297225"/>
          </a:xfrm>
        </p:grpSpPr>
        <p:sp>
          <p:nvSpPr>
            <p:cNvPr id="194" name="Google Shape;194;p23"/>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95" name="Google Shape;195;p23"/>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3"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 / 45</a:t>
            </a:r>
            <a:endParaRPr sz="15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1" name="Shape 1141"/>
        <p:cNvGrpSpPr/>
        <p:nvPr/>
      </p:nvGrpSpPr>
      <p:grpSpPr>
        <a:xfrm>
          <a:off x="0" y="0"/>
          <a:ext cx="0" cy="0"/>
          <a:chOff x="0" y="0"/>
          <a:chExt cx="0" cy="0"/>
        </a:xfrm>
      </p:grpSpPr>
      <p:sp>
        <p:nvSpPr>
          <p:cNvPr id="1142" name="Google Shape;1142;p50"/>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Day agenda</a:t>
            </a:r>
            <a:endParaRPr/>
          </a:p>
        </p:txBody>
      </p:sp>
      <p:sp>
        <p:nvSpPr>
          <p:cNvPr id="1143" name="Google Shape;1143;p50"/>
          <p:cNvSpPr txBox="1"/>
          <p:nvPr/>
        </p:nvSpPr>
        <p:spPr>
          <a:xfrm>
            <a:off x="427252" y="1568475"/>
            <a:ext cx="83877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use cases in the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Challenges in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attitudes for video analysis</a:t>
            </a:r>
            <a:endParaRPr>
              <a:solidFill>
                <a:schemeClr val="dk1"/>
              </a:solidFill>
            </a:endParaRPr>
          </a:p>
          <a:p>
            <a:pPr indent="-414655" lvl="0" marL="427355" marR="0" rtl="0" algn="l">
              <a:lnSpc>
                <a:spcPct val="100000"/>
              </a:lnSpc>
              <a:spcBef>
                <a:spcPts val="315"/>
              </a:spcBef>
              <a:spcAft>
                <a:spcPts val="0"/>
              </a:spcAft>
              <a:buClr>
                <a:srgbClr val="595959"/>
              </a:buClr>
              <a:buSzPts val="1800"/>
              <a:buFont typeface="Roboto"/>
              <a:buAutoNum type="arabicPeriod"/>
            </a:pPr>
            <a:r>
              <a:rPr b="1" i="0" lang="en-US" sz="1800" u="none" cap="none" strike="noStrike">
                <a:solidFill>
                  <a:srgbClr val="595959"/>
                </a:solidFill>
                <a:latin typeface="Roboto"/>
                <a:ea typeface="Roboto"/>
                <a:cs typeface="Roboto"/>
                <a:sym typeface="Roboto"/>
              </a:rPr>
              <a:t>Self-supervision from videos</a:t>
            </a:r>
            <a:r>
              <a:rPr b="1" lang="en-US" sz="1800">
                <a:solidFill>
                  <a:srgbClr val="595959"/>
                </a:solidFill>
                <a:latin typeface="Roboto"/>
                <a:ea typeface="Roboto"/>
                <a:cs typeface="Roboto"/>
                <a:sym typeface="Roboto"/>
              </a:rPr>
              <a:t> - a technique to create better baseline weights</a:t>
            </a:r>
            <a:endParaRPr b="1"/>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Summarization &amp; scenes highlighting</a:t>
            </a:r>
            <a:endParaRPr/>
          </a:p>
          <a:p>
            <a:pPr indent="0" lvl="0" marL="457200" marR="0" rtl="0" algn="l">
              <a:lnSpc>
                <a:spcPct val="100000"/>
              </a:lnSpc>
              <a:spcBef>
                <a:spcPts val="315"/>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1144" name="Google Shape;1144;p50"/>
          <p:cNvGrpSpPr/>
          <p:nvPr/>
        </p:nvGrpSpPr>
        <p:grpSpPr>
          <a:xfrm>
            <a:off x="743751" y="6023100"/>
            <a:ext cx="1606073" cy="834800"/>
            <a:chOff x="796138" y="2306625"/>
            <a:chExt cx="1606073" cy="834800"/>
          </a:xfrm>
        </p:grpSpPr>
        <p:grpSp>
          <p:nvGrpSpPr>
            <p:cNvPr id="1145" name="Google Shape;1145;p50"/>
            <p:cNvGrpSpPr/>
            <p:nvPr/>
          </p:nvGrpSpPr>
          <p:grpSpPr>
            <a:xfrm>
              <a:off x="796138" y="2306625"/>
              <a:ext cx="1606073" cy="297225"/>
              <a:chOff x="796138" y="2306625"/>
              <a:chExt cx="1606073" cy="297225"/>
            </a:xfrm>
          </p:grpSpPr>
          <p:sp>
            <p:nvSpPr>
              <p:cNvPr id="1146" name="Google Shape;1146;p50"/>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47" name="Google Shape;1147;p50"/>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50"/>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149" name="Google Shape;1149;p50"/>
          <p:cNvGrpSpPr/>
          <p:nvPr/>
        </p:nvGrpSpPr>
        <p:grpSpPr>
          <a:xfrm>
            <a:off x="6689402" y="6023100"/>
            <a:ext cx="1606073" cy="834800"/>
            <a:chOff x="6741789" y="2306625"/>
            <a:chExt cx="1606073" cy="834800"/>
          </a:xfrm>
        </p:grpSpPr>
        <p:sp>
          <p:nvSpPr>
            <p:cNvPr id="1150" name="Google Shape;1150;p5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51" name="Google Shape;1151;p5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153" name="Google Shape;1153;p50"/>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154" name="Google Shape;1154;p50"/>
          <p:cNvGrpSpPr/>
          <p:nvPr/>
        </p:nvGrpSpPr>
        <p:grpSpPr>
          <a:xfrm>
            <a:off x="2231323" y="6023100"/>
            <a:ext cx="1606073" cy="834800"/>
            <a:chOff x="2283710" y="2306625"/>
            <a:chExt cx="1606073" cy="834800"/>
          </a:xfrm>
        </p:grpSpPr>
        <p:sp>
          <p:nvSpPr>
            <p:cNvPr id="1155" name="Google Shape;1155;p5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157" name="Google Shape;1157;p5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158" name="Google Shape;1158;p50"/>
          <p:cNvGrpSpPr/>
          <p:nvPr/>
        </p:nvGrpSpPr>
        <p:grpSpPr>
          <a:xfrm>
            <a:off x="3716573" y="6023100"/>
            <a:ext cx="1606073" cy="297225"/>
            <a:chOff x="2283710" y="2306625"/>
            <a:chExt cx="1606073" cy="297225"/>
          </a:xfrm>
        </p:grpSpPr>
        <p:sp>
          <p:nvSpPr>
            <p:cNvPr id="1159" name="Google Shape;1159;p5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161" name="Google Shape;1161;p50"/>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162" name="Google Shape;1162;p50"/>
          <p:cNvGrpSpPr/>
          <p:nvPr/>
        </p:nvGrpSpPr>
        <p:grpSpPr>
          <a:xfrm>
            <a:off x="5212448" y="6023100"/>
            <a:ext cx="1606073" cy="297225"/>
            <a:chOff x="2283710" y="2306625"/>
            <a:chExt cx="1606073" cy="297225"/>
          </a:xfrm>
        </p:grpSpPr>
        <p:sp>
          <p:nvSpPr>
            <p:cNvPr id="1163" name="Google Shape;1163;p5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165" name="Google Shape;1165;p50"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30 / 45</a:t>
            </a:r>
            <a:endParaRPr sz="15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9" name="Shape 1169"/>
        <p:cNvGrpSpPr/>
        <p:nvPr/>
      </p:nvGrpSpPr>
      <p:grpSpPr>
        <a:xfrm>
          <a:off x="0" y="0"/>
          <a:ext cx="0" cy="0"/>
          <a:chOff x="0" y="0"/>
          <a:chExt cx="0" cy="0"/>
        </a:xfrm>
      </p:grpSpPr>
      <p:sp>
        <p:nvSpPr>
          <p:cNvPr id="1170" name="Google Shape;1170;p51"/>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Video annotation challenge</a:t>
            </a:r>
            <a:endParaRPr/>
          </a:p>
        </p:txBody>
      </p:sp>
      <p:sp>
        <p:nvSpPr>
          <p:cNvPr id="1171" name="Google Shape;1171;p51"/>
          <p:cNvSpPr txBox="1"/>
          <p:nvPr>
            <p:ph idx="1" type="body"/>
          </p:nvPr>
        </p:nvSpPr>
        <p:spPr>
          <a:xfrm>
            <a:off x="543600" y="1825200"/>
            <a:ext cx="7952400" cy="4287600"/>
          </a:xfrm>
          <a:prstGeom prst="rect">
            <a:avLst/>
          </a:prstGeom>
          <a:noFill/>
          <a:ln>
            <a:noFill/>
          </a:ln>
        </p:spPr>
        <p:txBody>
          <a:bodyPr anchorCtr="0" anchor="t" bIns="45700" lIns="91425" spcFirstLastPara="1" rIns="91425" wrap="square" tIns="45700">
            <a:noAutofit/>
          </a:bodyPr>
          <a:lstStyle/>
          <a:p>
            <a:pPr indent="-342900" lvl="0" marL="342900" marR="481965" rtl="0" algn="l">
              <a:spcBef>
                <a:spcPts val="0"/>
              </a:spcBef>
              <a:spcAft>
                <a:spcPts val="0"/>
              </a:spcAft>
              <a:buClr>
                <a:srgbClr val="595959"/>
              </a:buClr>
              <a:buSzPts val="1800"/>
              <a:buChar char="•"/>
            </a:pPr>
            <a:r>
              <a:rPr lang="en-US">
                <a:solidFill>
                  <a:srgbClr val="595959"/>
                </a:solidFill>
              </a:rPr>
              <a:t>Neural Networks generally need a lot of annotated data just for calibration,</a:t>
            </a:r>
            <a:r>
              <a:rPr b="1" lang="en-US">
                <a:solidFill>
                  <a:srgbClr val="595959"/>
                </a:solidFill>
              </a:rPr>
              <a:t> </a:t>
            </a:r>
            <a:r>
              <a:rPr lang="en-US">
                <a:solidFill>
                  <a:srgbClr val="595959"/>
                </a:solidFill>
              </a:rPr>
              <a:t>but </a:t>
            </a:r>
            <a:r>
              <a:rPr b="1" lang="en-US">
                <a:solidFill>
                  <a:srgbClr val="595959"/>
                </a:solidFill>
              </a:rPr>
              <a:t>generating frame by frame annotations is expensive.</a:t>
            </a:r>
            <a:endParaRPr b="1">
              <a:solidFill>
                <a:srgbClr val="595959"/>
              </a:solidFill>
            </a:endParaRPr>
          </a:p>
          <a:p>
            <a:pPr indent="0" lvl="0" marL="0" marR="481965" rtl="0" algn="l">
              <a:spcBef>
                <a:spcPts val="0"/>
              </a:spcBef>
              <a:spcAft>
                <a:spcPts val="0"/>
              </a:spcAft>
              <a:buNone/>
            </a:pPr>
            <a:r>
              <a:t/>
            </a:r>
            <a:endParaRPr b="1">
              <a:solidFill>
                <a:srgbClr val="595959"/>
              </a:solidFill>
            </a:endParaRPr>
          </a:p>
          <a:p>
            <a:pPr indent="-342900" lvl="0" marL="342900" marR="481965" rtl="0" algn="l">
              <a:spcBef>
                <a:spcPts val="0"/>
              </a:spcBef>
              <a:spcAft>
                <a:spcPts val="0"/>
              </a:spcAft>
              <a:buClr>
                <a:srgbClr val="595959"/>
              </a:buClr>
              <a:buSzPts val="1800"/>
              <a:buChar char="•"/>
            </a:pPr>
            <a:r>
              <a:rPr lang="en-US">
                <a:solidFill>
                  <a:srgbClr val="595959"/>
                </a:solidFill>
              </a:rPr>
              <a:t>Hence, we want to find ways to </a:t>
            </a:r>
            <a:r>
              <a:rPr b="1" lang="en-US">
                <a:solidFill>
                  <a:srgbClr val="595959"/>
                </a:solidFill>
              </a:rPr>
              <a:t>first train a model for a different task in order to get to know the domain</a:t>
            </a:r>
            <a:r>
              <a:rPr lang="en-US">
                <a:solidFill>
                  <a:srgbClr val="595959"/>
                </a:solidFill>
              </a:rPr>
              <a:t>, based on a lot of non annotated samples and </a:t>
            </a:r>
            <a:r>
              <a:rPr b="1" lang="en-US">
                <a:solidFill>
                  <a:srgbClr val="595959"/>
                </a:solidFill>
              </a:rPr>
              <a:t>then fine tune </a:t>
            </a:r>
            <a:r>
              <a:rPr lang="en-US">
                <a:solidFill>
                  <a:srgbClr val="595959"/>
                </a:solidFill>
              </a:rPr>
              <a:t>this model for the original task with the annotated data.</a:t>
            </a:r>
            <a:endParaRPr>
              <a:solidFill>
                <a:srgbClr val="595959"/>
              </a:solidFill>
            </a:endParaRPr>
          </a:p>
          <a:p>
            <a:pPr indent="-342900" lvl="0" marL="342900" rtl="0" algn="l">
              <a:spcBef>
                <a:spcPts val="1765"/>
              </a:spcBef>
              <a:spcAft>
                <a:spcPts val="0"/>
              </a:spcAft>
              <a:buClr>
                <a:srgbClr val="595959"/>
              </a:buClr>
              <a:buSzPts val="1800"/>
              <a:buChar char="•"/>
            </a:pPr>
            <a:r>
              <a:rPr lang="en-US">
                <a:solidFill>
                  <a:srgbClr val="595959"/>
                </a:solidFill>
              </a:rPr>
              <a:t>Can we </a:t>
            </a:r>
            <a:r>
              <a:rPr b="1" lang="en-US">
                <a:solidFill>
                  <a:srgbClr val="595959"/>
                </a:solidFill>
              </a:rPr>
              <a:t>create some tasks</a:t>
            </a:r>
            <a:r>
              <a:rPr lang="en-US">
                <a:solidFill>
                  <a:srgbClr val="595959"/>
                </a:solidFill>
              </a:rPr>
              <a:t> for which we can get free annotations?</a:t>
            </a:r>
            <a:endParaRPr sz="1400">
              <a:solidFill>
                <a:schemeClr val="dk1"/>
              </a:solidFill>
              <a:latin typeface="Arial"/>
              <a:ea typeface="Arial"/>
              <a:cs typeface="Arial"/>
              <a:sym typeface="Arial"/>
            </a:endParaRPr>
          </a:p>
          <a:p>
            <a:pPr indent="-285750" lvl="1" marL="742950" rtl="0" algn="l">
              <a:spcBef>
                <a:spcPts val="990"/>
              </a:spcBef>
              <a:spcAft>
                <a:spcPts val="0"/>
              </a:spcAft>
              <a:buClr>
                <a:srgbClr val="595959"/>
              </a:buClr>
              <a:buSzPts val="1800"/>
              <a:buFont typeface="Arial"/>
              <a:buChar char="-"/>
            </a:pPr>
            <a:r>
              <a:rPr lang="en-US" sz="1800">
                <a:solidFill>
                  <a:srgbClr val="595959"/>
                </a:solidFill>
              </a:rPr>
              <a:t>Yes! And videos are very convenient for this</a:t>
            </a:r>
            <a:endParaRPr/>
          </a:p>
        </p:txBody>
      </p:sp>
      <p:grpSp>
        <p:nvGrpSpPr>
          <p:cNvPr id="1172" name="Google Shape;1172;p51"/>
          <p:cNvGrpSpPr/>
          <p:nvPr/>
        </p:nvGrpSpPr>
        <p:grpSpPr>
          <a:xfrm>
            <a:off x="743751" y="6023100"/>
            <a:ext cx="1606073" cy="834800"/>
            <a:chOff x="796138" y="2306625"/>
            <a:chExt cx="1606073" cy="834800"/>
          </a:xfrm>
        </p:grpSpPr>
        <p:grpSp>
          <p:nvGrpSpPr>
            <p:cNvPr id="1173" name="Google Shape;1173;p51"/>
            <p:cNvGrpSpPr/>
            <p:nvPr/>
          </p:nvGrpSpPr>
          <p:grpSpPr>
            <a:xfrm>
              <a:off x="796138" y="2306625"/>
              <a:ext cx="1606073" cy="297225"/>
              <a:chOff x="796138" y="2306625"/>
              <a:chExt cx="1606073" cy="297225"/>
            </a:xfrm>
          </p:grpSpPr>
          <p:sp>
            <p:nvSpPr>
              <p:cNvPr id="1174" name="Google Shape;1174;p51"/>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75" name="Google Shape;1175;p51"/>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51"/>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177" name="Google Shape;1177;p51"/>
          <p:cNvGrpSpPr/>
          <p:nvPr/>
        </p:nvGrpSpPr>
        <p:grpSpPr>
          <a:xfrm>
            <a:off x="6689402" y="6023100"/>
            <a:ext cx="1606073" cy="834800"/>
            <a:chOff x="6741789" y="2306625"/>
            <a:chExt cx="1606073" cy="834800"/>
          </a:xfrm>
        </p:grpSpPr>
        <p:sp>
          <p:nvSpPr>
            <p:cNvPr id="1178" name="Google Shape;1178;p51"/>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179" name="Google Shape;1179;p51"/>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1"/>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181" name="Google Shape;1181;p51"/>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182" name="Google Shape;1182;p51"/>
          <p:cNvGrpSpPr/>
          <p:nvPr/>
        </p:nvGrpSpPr>
        <p:grpSpPr>
          <a:xfrm>
            <a:off x="2231323" y="6023100"/>
            <a:ext cx="1606073" cy="834800"/>
            <a:chOff x="2283710" y="2306625"/>
            <a:chExt cx="1606073" cy="834800"/>
          </a:xfrm>
        </p:grpSpPr>
        <p:sp>
          <p:nvSpPr>
            <p:cNvPr id="1183" name="Google Shape;1183;p5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1"/>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185" name="Google Shape;1185;p5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186" name="Google Shape;1186;p51"/>
          <p:cNvGrpSpPr/>
          <p:nvPr/>
        </p:nvGrpSpPr>
        <p:grpSpPr>
          <a:xfrm>
            <a:off x="3716573" y="6023100"/>
            <a:ext cx="1606073" cy="297225"/>
            <a:chOff x="2283710" y="2306625"/>
            <a:chExt cx="1606073" cy="297225"/>
          </a:xfrm>
        </p:grpSpPr>
        <p:sp>
          <p:nvSpPr>
            <p:cNvPr id="1187" name="Google Shape;1187;p5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189" name="Google Shape;1189;p51"/>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190" name="Google Shape;1190;p51"/>
          <p:cNvGrpSpPr/>
          <p:nvPr/>
        </p:nvGrpSpPr>
        <p:grpSpPr>
          <a:xfrm>
            <a:off x="5212448" y="6023100"/>
            <a:ext cx="1606073" cy="297225"/>
            <a:chOff x="2283710" y="2306625"/>
            <a:chExt cx="1606073" cy="297225"/>
          </a:xfrm>
        </p:grpSpPr>
        <p:sp>
          <p:nvSpPr>
            <p:cNvPr id="1191" name="Google Shape;1191;p5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193" name="Google Shape;1193;p51"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31 / 45</a:t>
            </a:r>
            <a:endParaRPr sz="15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7" name="Shape 1197"/>
        <p:cNvGrpSpPr/>
        <p:nvPr/>
      </p:nvGrpSpPr>
      <p:grpSpPr>
        <a:xfrm>
          <a:off x="0" y="0"/>
          <a:ext cx="0" cy="0"/>
          <a:chOff x="0" y="0"/>
          <a:chExt cx="0" cy="0"/>
        </a:xfrm>
      </p:grpSpPr>
      <p:sp>
        <p:nvSpPr>
          <p:cNvPr id="1198" name="Google Shape;1198;p52"/>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Self-supervision with t</a:t>
            </a:r>
            <a:r>
              <a:rPr lang="en-US"/>
              <a:t>emporal coherence</a:t>
            </a:r>
            <a:endParaRPr/>
          </a:p>
        </p:txBody>
      </p:sp>
      <p:sp>
        <p:nvSpPr>
          <p:cNvPr id="1199" name="Google Shape;1199;p52"/>
          <p:cNvSpPr txBox="1"/>
          <p:nvPr/>
        </p:nvSpPr>
        <p:spPr>
          <a:xfrm>
            <a:off x="1420471" y="5806586"/>
            <a:ext cx="7090200" cy="285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595959"/>
                </a:solidFill>
                <a:latin typeface="Arial Narrow"/>
                <a:ea typeface="Arial Narrow"/>
                <a:cs typeface="Arial Narrow"/>
                <a:sym typeface="Arial Narrow"/>
              </a:rPr>
              <a:t>Misra et al., </a:t>
            </a:r>
            <a:r>
              <a:rPr b="0" i="0" lang="en-US" sz="1400" u="sng" cap="none" strike="noStrike">
                <a:solidFill>
                  <a:srgbClr val="2980B9"/>
                </a:solidFill>
                <a:latin typeface="Arial Narrow"/>
                <a:ea typeface="Arial Narrow"/>
                <a:cs typeface="Arial Narrow"/>
                <a:sym typeface="Arial Narrow"/>
                <a:hlinkClick r:id="rId3">
                  <a:extLst>
                    <a:ext uri="{A12FA001-AC4F-418D-AE19-62706E023703}">
                      <ahyp:hlinkClr val="tx"/>
                    </a:ext>
                  </a:extLst>
                </a:hlinkClick>
              </a:rPr>
              <a:t>Shuffle and learn: unsupervised learning using temporal order verification</a:t>
            </a:r>
            <a:r>
              <a:rPr b="0" i="0" lang="en-US" sz="1400" u="none" cap="none" strike="noStrike">
                <a:solidFill>
                  <a:srgbClr val="595959"/>
                </a:solidFill>
                <a:latin typeface="Arial Narrow"/>
                <a:ea typeface="Arial Narrow"/>
                <a:cs typeface="Arial Narrow"/>
                <a:sym typeface="Arial Narrow"/>
              </a:rPr>
              <a:t>. ECCV 2016</a:t>
            </a:r>
            <a:endParaRPr b="0" i="0" sz="1400" u="none" cap="none" strike="noStrike">
              <a:solidFill>
                <a:srgbClr val="595959"/>
              </a:solidFill>
              <a:latin typeface="Arial Narrow"/>
              <a:ea typeface="Arial Narrow"/>
              <a:cs typeface="Arial Narrow"/>
              <a:sym typeface="Arial Narrow"/>
            </a:endParaRPr>
          </a:p>
        </p:txBody>
      </p:sp>
      <p:sp>
        <p:nvSpPr>
          <p:cNvPr id="1200" name="Google Shape;1200;p52"/>
          <p:cNvSpPr/>
          <p:nvPr/>
        </p:nvSpPr>
        <p:spPr>
          <a:xfrm>
            <a:off x="2967826" y="1512704"/>
            <a:ext cx="3661200" cy="3873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1201" name="Google Shape;1201;p52"/>
          <p:cNvSpPr txBox="1"/>
          <p:nvPr/>
        </p:nvSpPr>
        <p:spPr>
          <a:xfrm>
            <a:off x="1000201" y="2286516"/>
            <a:ext cx="1910700" cy="24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Roboto"/>
                <a:ea typeface="Roboto"/>
                <a:cs typeface="Roboto"/>
                <a:sym typeface="Roboto"/>
              </a:rPr>
              <a:t>“With this simple task and no semantic labels, we learn a powerful visual representation using a Convolutional Neural Network (CNN).”</a:t>
            </a:r>
            <a:endParaRPr sz="1800">
              <a:latin typeface="Roboto"/>
              <a:ea typeface="Roboto"/>
              <a:cs typeface="Roboto"/>
              <a:sym typeface="Roboto"/>
            </a:endParaRPr>
          </a:p>
        </p:txBody>
      </p:sp>
      <p:grpSp>
        <p:nvGrpSpPr>
          <p:cNvPr id="1202" name="Google Shape;1202;p52"/>
          <p:cNvGrpSpPr/>
          <p:nvPr/>
        </p:nvGrpSpPr>
        <p:grpSpPr>
          <a:xfrm>
            <a:off x="743751" y="6023100"/>
            <a:ext cx="1606073" cy="834800"/>
            <a:chOff x="796138" y="2306625"/>
            <a:chExt cx="1606073" cy="834800"/>
          </a:xfrm>
        </p:grpSpPr>
        <p:grpSp>
          <p:nvGrpSpPr>
            <p:cNvPr id="1203" name="Google Shape;1203;p52"/>
            <p:cNvGrpSpPr/>
            <p:nvPr/>
          </p:nvGrpSpPr>
          <p:grpSpPr>
            <a:xfrm>
              <a:off x="796138" y="2306625"/>
              <a:ext cx="1606073" cy="297225"/>
              <a:chOff x="796138" y="2306625"/>
              <a:chExt cx="1606073" cy="297225"/>
            </a:xfrm>
          </p:grpSpPr>
          <p:sp>
            <p:nvSpPr>
              <p:cNvPr id="1204" name="Google Shape;1204;p52"/>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05" name="Google Shape;1205;p52"/>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52"/>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207" name="Google Shape;1207;p52"/>
          <p:cNvGrpSpPr/>
          <p:nvPr/>
        </p:nvGrpSpPr>
        <p:grpSpPr>
          <a:xfrm>
            <a:off x="6689402" y="6023100"/>
            <a:ext cx="1606073" cy="834800"/>
            <a:chOff x="6741789" y="2306625"/>
            <a:chExt cx="1606073" cy="834800"/>
          </a:xfrm>
        </p:grpSpPr>
        <p:sp>
          <p:nvSpPr>
            <p:cNvPr id="1208" name="Google Shape;1208;p5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09" name="Google Shape;1209;p5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211" name="Google Shape;1211;p52"/>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212" name="Google Shape;1212;p52"/>
          <p:cNvGrpSpPr/>
          <p:nvPr/>
        </p:nvGrpSpPr>
        <p:grpSpPr>
          <a:xfrm>
            <a:off x="2231323" y="6023100"/>
            <a:ext cx="1606073" cy="834800"/>
            <a:chOff x="2283710" y="2306625"/>
            <a:chExt cx="1606073" cy="834800"/>
          </a:xfrm>
        </p:grpSpPr>
        <p:sp>
          <p:nvSpPr>
            <p:cNvPr id="1213" name="Google Shape;1213;p5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215" name="Google Shape;1215;p5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216" name="Google Shape;1216;p52"/>
          <p:cNvGrpSpPr/>
          <p:nvPr/>
        </p:nvGrpSpPr>
        <p:grpSpPr>
          <a:xfrm>
            <a:off x="3716573" y="6023100"/>
            <a:ext cx="1606073" cy="297225"/>
            <a:chOff x="2283710" y="2306625"/>
            <a:chExt cx="1606073" cy="297225"/>
          </a:xfrm>
        </p:grpSpPr>
        <p:sp>
          <p:nvSpPr>
            <p:cNvPr id="1217" name="Google Shape;1217;p5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219" name="Google Shape;1219;p52"/>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220" name="Google Shape;1220;p52"/>
          <p:cNvGrpSpPr/>
          <p:nvPr/>
        </p:nvGrpSpPr>
        <p:grpSpPr>
          <a:xfrm>
            <a:off x="5212448" y="6023100"/>
            <a:ext cx="1606073" cy="297225"/>
            <a:chOff x="2283710" y="2306625"/>
            <a:chExt cx="1606073" cy="297225"/>
          </a:xfrm>
        </p:grpSpPr>
        <p:sp>
          <p:nvSpPr>
            <p:cNvPr id="1221" name="Google Shape;1221;p5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223" name="Google Shape;1223;p52"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32 / 45</a:t>
            </a:r>
            <a:endParaRPr sz="15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7" name="Shape 1227"/>
        <p:cNvGrpSpPr/>
        <p:nvPr/>
      </p:nvGrpSpPr>
      <p:grpSpPr>
        <a:xfrm>
          <a:off x="0" y="0"/>
          <a:ext cx="0" cy="0"/>
          <a:chOff x="0" y="0"/>
          <a:chExt cx="0" cy="0"/>
        </a:xfrm>
      </p:grpSpPr>
      <p:sp>
        <p:nvSpPr>
          <p:cNvPr id="1228" name="Google Shape;1228;p53"/>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Self-supervision with temporal coherence</a:t>
            </a:r>
            <a:endParaRPr/>
          </a:p>
        </p:txBody>
      </p:sp>
      <p:sp>
        <p:nvSpPr>
          <p:cNvPr id="1229" name="Google Shape;1229;p53"/>
          <p:cNvSpPr txBox="1"/>
          <p:nvPr/>
        </p:nvSpPr>
        <p:spPr>
          <a:xfrm>
            <a:off x="1420471" y="5806586"/>
            <a:ext cx="7090200" cy="285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595959"/>
                </a:solidFill>
                <a:latin typeface="Arial Narrow"/>
                <a:ea typeface="Arial Narrow"/>
                <a:cs typeface="Arial Narrow"/>
                <a:sym typeface="Arial Narrow"/>
              </a:rPr>
              <a:t>Misra et al., </a:t>
            </a:r>
            <a:r>
              <a:rPr b="0" i="0" lang="en-US" sz="1400" u="sng" cap="none" strike="noStrike">
                <a:solidFill>
                  <a:srgbClr val="2980B9"/>
                </a:solidFill>
                <a:latin typeface="Arial Narrow"/>
                <a:ea typeface="Arial Narrow"/>
                <a:cs typeface="Arial Narrow"/>
                <a:sym typeface="Arial Narrow"/>
                <a:hlinkClick r:id="rId3">
                  <a:extLst>
                    <a:ext uri="{A12FA001-AC4F-418D-AE19-62706E023703}">
                      <ahyp:hlinkClr val="tx"/>
                    </a:ext>
                  </a:extLst>
                </a:hlinkClick>
              </a:rPr>
              <a:t>Shuffle and learn: unsupervised learning using temporal order verification</a:t>
            </a:r>
            <a:r>
              <a:rPr b="0" i="0" lang="en-US" sz="1400" u="none" cap="none" strike="noStrike">
                <a:solidFill>
                  <a:srgbClr val="595959"/>
                </a:solidFill>
                <a:latin typeface="Arial Narrow"/>
                <a:ea typeface="Arial Narrow"/>
                <a:cs typeface="Arial Narrow"/>
                <a:sym typeface="Arial Narrow"/>
              </a:rPr>
              <a:t>. ECCV 2016</a:t>
            </a:r>
            <a:endParaRPr b="0" i="0" sz="1400" u="none" cap="none" strike="noStrike">
              <a:solidFill>
                <a:srgbClr val="595959"/>
              </a:solidFill>
              <a:latin typeface="Arial Narrow"/>
              <a:ea typeface="Arial Narrow"/>
              <a:cs typeface="Arial Narrow"/>
              <a:sym typeface="Arial Narrow"/>
            </a:endParaRPr>
          </a:p>
        </p:txBody>
      </p:sp>
      <p:grpSp>
        <p:nvGrpSpPr>
          <p:cNvPr id="1230" name="Google Shape;1230;p53"/>
          <p:cNvGrpSpPr/>
          <p:nvPr/>
        </p:nvGrpSpPr>
        <p:grpSpPr>
          <a:xfrm>
            <a:off x="743751" y="6023100"/>
            <a:ext cx="1606073" cy="834800"/>
            <a:chOff x="796138" y="2306625"/>
            <a:chExt cx="1606073" cy="834800"/>
          </a:xfrm>
        </p:grpSpPr>
        <p:grpSp>
          <p:nvGrpSpPr>
            <p:cNvPr id="1231" name="Google Shape;1231;p53"/>
            <p:cNvGrpSpPr/>
            <p:nvPr/>
          </p:nvGrpSpPr>
          <p:grpSpPr>
            <a:xfrm>
              <a:off x="796138" y="2306625"/>
              <a:ext cx="1606073" cy="297225"/>
              <a:chOff x="796138" y="2306625"/>
              <a:chExt cx="1606073" cy="297225"/>
            </a:xfrm>
          </p:grpSpPr>
          <p:sp>
            <p:nvSpPr>
              <p:cNvPr id="1232" name="Google Shape;1232;p53"/>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33" name="Google Shape;1233;p53"/>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53"/>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235" name="Google Shape;1235;p53"/>
          <p:cNvGrpSpPr/>
          <p:nvPr/>
        </p:nvGrpSpPr>
        <p:grpSpPr>
          <a:xfrm>
            <a:off x="6689402" y="6023100"/>
            <a:ext cx="1606073" cy="834800"/>
            <a:chOff x="6741789" y="2306625"/>
            <a:chExt cx="1606073" cy="834800"/>
          </a:xfrm>
        </p:grpSpPr>
        <p:sp>
          <p:nvSpPr>
            <p:cNvPr id="1236" name="Google Shape;1236;p5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37" name="Google Shape;1237;p5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239" name="Google Shape;1239;p53"/>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240" name="Google Shape;1240;p53"/>
          <p:cNvGrpSpPr/>
          <p:nvPr/>
        </p:nvGrpSpPr>
        <p:grpSpPr>
          <a:xfrm>
            <a:off x="2231323" y="6023100"/>
            <a:ext cx="1606073" cy="834800"/>
            <a:chOff x="2283710" y="2306625"/>
            <a:chExt cx="1606073" cy="834800"/>
          </a:xfrm>
        </p:grpSpPr>
        <p:sp>
          <p:nvSpPr>
            <p:cNvPr id="1241" name="Google Shape;1241;p5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243" name="Google Shape;1243;p5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244" name="Google Shape;1244;p53"/>
          <p:cNvGrpSpPr/>
          <p:nvPr/>
        </p:nvGrpSpPr>
        <p:grpSpPr>
          <a:xfrm>
            <a:off x="3716573" y="6023100"/>
            <a:ext cx="1606073" cy="297225"/>
            <a:chOff x="2283710" y="2306625"/>
            <a:chExt cx="1606073" cy="297225"/>
          </a:xfrm>
        </p:grpSpPr>
        <p:sp>
          <p:nvSpPr>
            <p:cNvPr id="1245" name="Google Shape;1245;p5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247" name="Google Shape;1247;p53"/>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248" name="Google Shape;1248;p53"/>
          <p:cNvGrpSpPr/>
          <p:nvPr/>
        </p:nvGrpSpPr>
        <p:grpSpPr>
          <a:xfrm>
            <a:off x="5212448" y="6023100"/>
            <a:ext cx="1606073" cy="297225"/>
            <a:chOff x="2283710" y="2306625"/>
            <a:chExt cx="1606073" cy="297225"/>
          </a:xfrm>
        </p:grpSpPr>
        <p:sp>
          <p:nvSpPr>
            <p:cNvPr id="1249" name="Google Shape;1249;p5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251" name="Google Shape;1251;p53"/>
          <p:cNvPicPr preferRelativeResize="0"/>
          <p:nvPr/>
        </p:nvPicPr>
        <p:blipFill rotWithShape="1">
          <a:blip r:embed="rId4">
            <a:alphaModFix/>
          </a:blip>
          <a:srcRect b="2591" l="0" r="0" t="0"/>
          <a:stretch/>
        </p:blipFill>
        <p:spPr>
          <a:xfrm>
            <a:off x="392350" y="1803650"/>
            <a:ext cx="2675000" cy="1127400"/>
          </a:xfrm>
          <a:prstGeom prst="rect">
            <a:avLst/>
          </a:prstGeom>
          <a:noFill/>
          <a:ln>
            <a:noFill/>
          </a:ln>
        </p:spPr>
      </p:pic>
      <p:grpSp>
        <p:nvGrpSpPr>
          <p:cNvPr id="1252" name="Google Shape;1252;p53"/>
          <p:cNvGrpSpPr/>
          <p:nvPr/>
        </p:nvGrpSpPr>
        <p:grpSpPr>
          <a:xfrm>
            <a:off x="392349" y="4008383"/>
            <a:ext cx="2675004" cy="1127360"/>
            <a:chOff x="1420475" y="4082390"/>
            <a:chExt cx="3324225" cy="1405160"/>
          </a:xfrm>
        </p:grpSpPr>
        <p:pic>
          <p:nvPicPr>
            <p:cNvPr id="1253" name="Google Shape;1253;p53"/>
            <p:cNvPicPr preferRelativeResize="0"/>
            <p:nvPr/>
          </p:nvPicPr>
          <p:blipFill rotWithShape="1">
            <a:blip r:embed="rId5">
              <a:alphaModFix/>
            </a:blip>
            <a:srcRect b="22178" l="0" r="0" t="0"/>
            <a:stretch/>
          </p:blipFill>
          <p:spPr>
            <a:xfrm>
              <a:off x="1420475" y="4368300"/>
              <a:ext cx="3324225" cy="1119250"/>
            </a:xfrm>
            <a:prstGeom prst="rect">
              <a:avLst/>
            </a:prstGeom>
            <a:noFill/>
            <a:ln>
              <a:noFill/>
            </a:ln>
          </p:spPr>
        </p:pic>
        <p:pic>
          <p:nvPicPr>
            <p:cNvPr id="1254" name="Google Shape;1254;p53"/>
            <p:cNvPicPr preferRelativeResize="0"/>
            <p:nvPr/>
          </p:nvPicPr>
          <p:blipFill rotWithShape="1">
            <a:blip r:embed="rId5">
              <a:alphaModFix/>
            </a:blip>
            <a:srcRect b="0" l="0" r="0" t="80122"/>
            <a:stretch/>
          </p:blipFill>
          <p:spPr>
            <a:xfrm>
              <a:off x="1420475" y="4082390"/>
              <a:ext cx="3324225" cy="285900"/>
            </a:xfrm>
            <a:prstGeom prst="rect">
              <a:avLst/>
            </a:prstGeom>
            <a:noFill/>
            <a:ln>
              <a:noFill/>
            </a:ln>
          </p:spPr>
        </p:pic>
      </p:grpSp>
      <p:sp>
        <p:nvSpPr>
          <p:cNvPr id="1255" name="Google Shape;1255;p53"/>
          <p:cNvSpPr txBox="1"/>
          <p:nvPr/>
        </p:nvSpPr>
        <p:spPr>
          <a:xfrm>
            <a:off x="1307913" y="1506350"/>
            <a:ext cx="1152600" cy="297300"/>
          </a:xfrm>
          <a:prstGeom prst="rect">
            <a:avLst/>
          </a:prstGeom>
          <a:noFill/>
          <a:ln>
            <a:noFill/>
          </a:ln>
        </p:spPr>
        <p:txBody>
          <a:bodyPr anchorCtr="0" anchor="t" bIns="0" lIns="0" spcFirstLastPara="1" rIns="0" wrap="square" tIns="10775">
            <a:noAutofit/>
          </a:bodyPr>
          <a:lstStyle/>
          <a:p>
            <a:pPr indent="0" lvl="0" marL="0" marR="5080" rtl="0" algn="ctr">
              <a:lnSpc>
                <a:spcPct val="100000"/>
              </a:lnSpc>
              <a:spcBef>
                <a:spcPts val="0"/>
              </a:spcBef>
              <a:spcAft>
                <a:spcPts val="0"/>
              </a:spcAft>
              <a:buNone/>
            </a:pPr>
            <a:r>
              <a:rPr b="1" lang="en-US" sz="1800">
                <a:solidFill>
                  <a:srgbClr val="595959"/>
                </a:solidFill>
                <a:latin typeface="Roboto"/>
                <a:ea typeface="Roboto"/>
                <a:cs typeface="Roboto"/>
                <a:sym typeface="Roboto"/>
              </a:rPr>
              <a:t>Label = 1</a:t>
            </a:r>
            <a:endParaRPr b="1" sz="1800">
              <a:solidFill>
                <a:srgbClr val="595959"/>
              </a:solidFill>
              <a:latin typeface="Roboto"/>
              <a:ea typeface="Roboto"/>
              <a:cs typeface="Roboto"/>
              <a:sym typeface="Roboto"/>
            </a:endParaRPr>
          </a:p>
        </p:txBody>
      </p:sp>
      <p:sp>
        <p:nvSpPr>
          <p:cNvPr id="1256" name="Google Shape;1256;p53"/>
          <p:cNvSpPr txBox="1"/>
          <p:nvPr/>
        </p:nvSpPr>
        <p:spPr>
          <a:xfrm>
            <a:off x="1153550" y="3711075"/>
            <a:ext cx="1152600" cy="297300"/>
          </a:xfrm>
          <a:prstGeom prst="rect">
            <a:avLst/>
          </a:prstGeom>
          <a:noFill/>
          <a:ln>
            <a:noFill/>
          </a:ln>
        </p:spPr>
        <p:txBody>
          <a:bodyPr anchorCtr="0" anchor="t" bIns="0" lIns="0" spcFirstLastPara="1" rIns="0" wrap="square" tIns="10775">
            <a:noAutofit/>
          </a:bodyPr>
          <a:lstStyle/>
          <a:p>
            <a:pPr indent="0" lvl="0" marL="0" marR="5080" rtl="0" algn="ctr">
              <a:lnSpc>
                <a:spcPct val="100000"/>
              </a:lnSpc>
              <a:spcBef>
                <a:spcPts val="0"/>
              </a:spcBef>
              <a:spcAft>
                <a:spcPts val="0"/>
              </a:spcAft>
              <a:buNone/>
            </a:pPr>
            <a:r>
              <a:rPr b="1" lang="en-US" sz="1800">
                <a:solidFill>
                  <a:srgbClr val="595959"/>
                </a:solidFill>
                <a:latin typeface="Roboto"/>
                <a:ea typeface="Roboto"/>
                <a:cs typeface="Roboto"/>
                <a:sym typeface="Roboto"/>
              </a:rPr>
              <a:t>Label = 0</a:t>
            </a:r>
            <a:endParaRPr b="1" sz="1800">
              <a:solidFill>
                <a:srgbClr val="595959"/>
              </a:solidFill>
              <a:latin typeface="Roboto"/>
              <a:ea typeface="Roboto"/>
              <a:cs typeface="Roboto"/>
              <a:sym typeface="Roboto"/>
            </a:endParaRPr>
          </a:p>
        </p:txBody>
      </p:sp>
      <p:grpSp>
        <p:nvGrpSpPr>
          <p:cNvPr id="1257" name="Google Shape;1257;p53"/>
          <p:cNvGrpSpPr/>
          <p:nvPr/>
        </p:nvGrpSpPr>
        <p:grpSpPr>
          <a:xfrm>
            <a:off x="3716575" y="1506350"/>
            <a:ext cx="4330325" cy="3682526"/>
            <a:chOff x="4350400" y="1522975"/>
            <a:chExt cx="4330325" cy="3682526"/>
          </a:xfrm>
        </p:grpSpPr>
        <p:pic>
          <p:nvPicPr>
            <p:cNvPr id="1258" name="Google Shape;1258;p53"/>
            <p:cNvPicPr preferRelativeResize="0"/>
            <p:nvPr/>
          </p:nvPicPr>
          <p:blipFill rotWithShape="1">
            <a:blip r:embed="rId6">
              <a:alphaModFix/>
            </a:blip>
            <a:srcRect b="0" l="6646" r="0" t="0"/>
            <a:stretch/>
          </p:blipFill>
          <p:spPr>
            <a:xfrm>
              <a:off x="4350400" y="1820275"/>
              <a:ext cx="4330325" cy="3385226"/>
            </a:xfrm>
            <a:prstGeom prst="rect">
              <a:avLst/>
            </a:prstGeom>
            <a:noFill/>
            <a:ln>
              <a:noFill/>
            </a:ln>
          </p:spPr>
        </p:pic>
        <p:sp>
          <p:nvSpPr>
            <p:cNvPr id="1259" name="Google Shape;1259;p53"/>
            <p:cNvSpPr txBox="1"/>
            <p:nvPr/>
          </p:nvSpPr>
          <p:spPr>
            <a:xfrm>
              <a:off x="5422062" y="1522975"/>
              <a:ext cx="2187000" cy="297300"/>
            </a:xfrm>
            <a:prstGeom prst="rect">
              <a:avLst/>
            </a:prstGeom>
            <a:noFill/>
            <a:ln>
              <a:noFill/>
            </a:ln>
          </p:spPr>
          <p:txBody>
            <a:bodyPr anchorCtr="0" anchor="t" bIns="0" lIns="0" spcFirstLastPara="1" rIns="0" wrap="square" tIns="10775">
              <a:noAutofit/>
            </a:bodyPr>
            <a:lstStyle/>
            <a:p>
              <a:pPr indent="0" lvl="0" marL="0" marR="5080" rtl="0" algn="ctr">
                <a:lnSpc>
                  <a:spcPct val="100000"/>
                </a:lnSpc>
                <a:spcBef>
                  <a:spcPts val="0"/>
                </a:spcBef>
                <a:spcAft>
                  <a:spcPts val="0"/>
                </a:spcAft>
                <a:buNone/>
              </a:pPr>
              <a:r>
                <a:rPr b="1" lang="en-US" sz="1800">
                  <a:solidFill>
                    <a:srgbClr val="595959"/>
                  </a:solidFill>
                  <a:latin typeface="Roboto"/>
                  <a:ea typeface="Roboto"/>
                  <a:cs typeface="Roboto"/>
                  <a:sym typeface="Roboto"/>
                </a:rPr>
                <a:t>Binary classification model</a:t>
              </a:r>
              <a:endParaRPr b="1" sz="1800">
                <a:solidFill>
                  <a:srgbClr val="595959"/>
                </a:solidFill>
                <a:latin typeface="Roboto"/>
                <a:ea typeface="Roboto"/>
                <a:cs typeface="Roboto"/>
                <a:sym typeface="Roboto"/>
              </a:endParaRPr>
            </a:p>
          </p:txBody>
        </p:sp>
      </p:grpSp>
      <p:sp>
        <p:nvSpPr>
          <p:cNvPr id="1260" name="Google Shape;1260;p53"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33 / 45</a:t>
            </a:r>
            <a:endParaRPr sz="15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4" name="Shape 1264"/>
        <p:cNvGrpSpPr/>
        <p:nvPr/>
      </p:nvGrpSpPr>
      <p:grpSpPr>
        <a:xfrm>
          <a:off x="0" y="0"/>
          <a:ext cx="0" cy="0"/>
          <a:chOff x="0" y="0"/>
          <a:chExt cx="0" cy="0"/>
        </a:xfrm>
      </p:grpSpPr>
      <p:sp>
        <p:nvSpPr>
          <p:cNvPr id="1265" name="Google Shape;1265;p54"/>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Self-supervision with Temporal coherence</a:t>
            </a:r>
            <a:br>
              <a:rPr lang="en-US"/>
            </a:br>
            <a:r>
              <a:rPr lang="en-US"/>
              <a:t>(advanced implementation)</a:t>
            </a:r>
            <a:endParaRPr/>
          </a:p>
        </p:txBody>
      </p:sp>
      <p:sp>
        <p:nvSpPr>
          <p:cNvPr id="1266" name="Google Shape;1266;p54"/>
          <p:cNvSpPr txBox="1"/>
          <p:nvPr/>
        </p:nvSpPr>
        <p:spPr>
          <a:xfrm>
            <a:off x="1420471" y="5806586"/>
            <a:ext cx="7090200" cy="285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595959"/>
                </a:solidFill>
                <a:latin typeface="Arial Narrow"/>
                <a:ea typeface="Arial Narrow"/>
                <a:cs typeface="Arial Narrow"/>
                <a:sym typeface="Arial Narrow"/>
              </a:rPr>
              <a:t>Misra et al., </a:t>
            </a:r>
            <a:r>
              <a:rPr b="0" i="0" lang="en-US" sz="1400" u="sng" cap="none" strike="noStrike">
                <a:solidFill>
                  <a:srgbClr val="2980B9"/>
                </a:solidFill>
                <a:latin typeface="Arial Narrow"/>
                <a:ea typeface="Arial Narrow"/>
                <a:cs typeface="Arial Narrow"/>
                <a:sym typeface="Arial Narrow"/>
                <a:hlinkClick r:id="rId3">
                  <a:extLst>
                    <a:ext uri="{A12FA001-AC4F-418D-AE19-62706E023703}">
                      <ahyp:hlinkClr val="tx"/>
                    </a:ext>
                  </a:extLst>
                </a:hlinkClick>
              </a:rPr>
              <a:t>Shuffle and learn: unsupervised learning using temporal order verification</a:t>
            </a:r>
            <a:r>
              <a:rPr b="0" i="0" lang="en-US" sz="1400" u="none" cap="none" strike="noStrike">
                <a:solidFill>
                  <a:srgbClr val="595959"/>
                </a:solidFill>
                <a:latin typeface="Arial Narrow"/>
                <a:ea typeface="Arial Narrow"/>
                <a:cs typeface="Arial Narrow"/>
                <a:sym typeface="Arial Narrow"/>
              </a:rPr>
              <a:t>. ECCV 2016</a:t>
            </a:r>
            <a:endParaRPr b="0" i="0" sz="1400" u="none" cap="none" strike="noStrike">
              <a:solidFill>
                <a:srgbClr val="595959"/>
              </a:solidFill>
              <a:latin typeface="Arial Narrow"/>
              <a:ea typeface="Arial Narrow"/>
              <a:cs typeface="Arial Narrow"/>
              <a:sym typeface="Arial Narrow"/>
            </a:endParaRPr>
          </a:p>
        </p:txBody>
      </p:sp>
      <p:grpSp>
        <p:nvGrpSpPr>
          <p:cNvPr id="1267" name="Google Shape;1267;p54"/>
          <p:cNvGrpSpPr/>
          <p:nvPr/>
        </p:nvGrpSpPr>
        <p:grpSpPr>
          <a:xfrm>
            <a:off x="743751" y="6023100"/>
            <a:ext cx="1606073" cy="834800"/>
            <a:chOff x="796138" y="2306625"/>
            <a:chExt cx="1606073" cy="834800"/>
          </a:xfrm>
        </p:grpSpPr>
        <p:grpSp>
          <p:nvGrpSpPr>
            <p:cNvPr id="1268" name="Google Shape;1268;p54"/>
            <p:cNvGrpSpPr/>
            <p:nvPr/>
          </p:nvGrpSpPr>
          <p:grpSpPr>
            <a:xfrm>
              <a:off x="796138" y="2306625"/>
              <a:ext cx="1606073" cy="297225"/>
              <a:chOff x="796138" y="2306625"/>
              <a:chExt cx="1606073" cy="297225"/>
            </a:xfrm>
          </p:grpSpPr>
          <p:sp>
            <p:nvSpPr>
              <p:cNvPr id="1269" name="Google Shape;1269;p54"/>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70" name="Google Shape;1270;p54"/>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5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272" name="Google Shape;1272;p54"/>
          <p:cNvGrpSpPr/>
          <p:nvPr/>
        </p:nvGrpSpPr>
        <p:grpSpPr>
          <a:xfrm>
            <a:off x="6689402" y="6023100"/>
            <a:ext cx="1606073" cy="834800"/>
            <a:chOff x="6741789" y="2306625"/>
            <a:chExt cx="1606073" cy="834800"/>
          </a:xfrm>
        </p:grpSpPr>
        <p:sp>
          <p:nvSpPr>
            <p:cNvPr id="1273" name="Google Shape;1273;p54"/>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74" name="Google Shape;1274;p54"/>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276" name="Google Shape;1276;p54"/>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277" name="Google Shape;1277;p54"/>
          <p:cNvGrpSpPr/>
          <p:nvPr/>
        </p:nvGrpSpPr>
        <p:grpSpPr>
          <a:xfrm>
            <a:off x="2231323" y="6023100"/>
            <a:ext cx="1606073" cy="834800"/>
            <a:chOff x="2283710" y="2306625"/>
            <a:chExt cx="1606073" cy="834800"/>
          </a:xfrm>
        </p:grpSpPr>
        <p:sp>
          <p:nvSpPr>
            <p:cNvPr id="1278" name="Google Shape;1278;p5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280" name="Google Shape;1280;p5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281" name="Google Shape;1281;p54"/>
          <p:cNvGrpSpPr/>
          <p:nvPr/>
        </p:nvGrpSpPr>
        <p:grpSpPr>
          <a:xfrm>
            <a:off x="3716573" y="6023100"/>
            <a:ext cx="1606073" cy="297225"/>
            <a:chOff x="2283710" y="2306625"/>
            <a:chExt cx="1606073" cy="297225"/>
          </a:xfrm>
        </p:grpSpPr>
        <p:sp>
          <p:nvSpPr>
            <p:cNvPr id="1282" name="Google Shape;1282;p5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284" name="Google Shape;1284;p54"/>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285" name="Google Shape;1285;p54"/>
          <p:cNvGrpSpPr/>
          <p:nvPr/>
        </p:nvGrpSpPr>
        <p:grpSpPr>
          <a:xfrm>
            <a:off x="5212448" y="6023100"/>
            <a:ext cx="1606073" cy="297225"/>
            <a:chOff x="2283710" y="2306625"/>
            <a:chExt cx="1606073" cy="297225"/>
          </a:xfrm>
        </p:grpSpPr>
        <p:sp>
          <p:nvSpPr>
            <p:cNvPr id="1286" name="Google Shape;1286;p54"/>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288" name="Google Shape;1288;p54"/>
          <p:cNvSpPr txBox="1"/>
          <p:nvPr/>
        </p:nvSpPr>
        <p:spPr>
          <a:xfrm>
            <a:off x="778250" y="4028776"/>
            <a:ext cx="7587300" cy="17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a:ea typeface="Roboto"/>
                <a:cs typeface="Roboto"/>
                <a:sym typeface="Roboto"/>
              </a:rPr>
              <a:t>We sample tuples of frames from high motion windows in a video. We form positive and negative tuples based on whether the three input frames are in the correct temporal order. (b) Our triplet Siamese network architecture has three parallel network stacks with shared weights upto the fc7 layer. Each stack takes a frame as input, and produces a representation at the fc7 layer. The concatenated fc7 representations are used to predict whether the input tuple is in the correct temporal order</a:t>
            </a:r>
            <a:endParaRPr sz="1600">
              <a:latin typeface="Roboto"/>
              <a:ea typeface="Roboto"/>
              <a:cs typeface="Roboto"/>
              <a:sym typeface="Roboto"/>
            </a:endParaRPr>
          </a:p>
        </p:txBody>
      </p:sp>
      <p:pic>
        <p:nvPicPr>
          <p:cNvPr id="1289" name="Google Shape;1289;p54"/>
          <p:cNvPicPr preferRelativeResize="0"/>
          <p:nvPr/>
        </p:nvPicPr>
        <p:blipFill>
          <a:blip r:embed="rId4">
            <a:alphaModFix/>
          </a:blip>
          <a:stretch>
            <a:fillRect/>
          </a:stretch>
        </p:blipFill>
        <p:spPr>
          <a:xfrm>
            <a:off x="1705373" y="1404975"/>
            <a:ext cx="5733242" cy="2623799"/>
          </a:xfrm>
          <a:prstGeom prst="rect">
            <a:avLst/>
          </a:prstGeom>
          <a:noFill/>
          <a:ln>
            <a:noFill/>
          </a:ln>
        </p:spPr>
      </p:pic>
      <p:sp>
        <p:nvSpPr>
          <p:cNvPr id="1290" name="Google Shape;1290;p54"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34 / 45</a:t>
            </a:r>
            <a:endParaRPr sz="15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4" name="Shape 1294"/>
        <p:cNvGrpSpPr/>
        <p:nvPr/>
      </p:nvGrpSpPr>
      <p:grpSpPr>
        <a:xfrm>
          <a:off x="0" y="0"/>
          <a:ext cx="0" cy="0"/>
          <a:chOff x="0" y="0"/>
          <a:chExt cx="0" cy="0"/>
        </a:xfrm>
      </p:grpSpPr>
      <p:sp>
        <p:nvSpPr>
          <p:cNvPr id="1295" name="Google Shape;1295;p5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Self-supervision with m</a:t>
            </a:r>
            <a:r>
              <a:rPr lang="en-US"/>
              <a:t>otion as a proxy for foreground segmentation</a:t>
            </a:r>
            <a:endParaRPr/>
          </a:p>
        </p:txBody>
      </p:sp>
      <p:grpSp>
        <p:nvGrpSpPr>
          <p:cNvPr id="1296" name="Google Shape;1296;p55"/>
          <p:cNvGrpSpPr/>
          <p:nvPr/>
        </p:nvGrpSpPr>
        <p:grpSpPr>
          <a:xfrm>
            <a:off x="743751" y="6023100"/>
            <a:ext cx="1606073" cy="834800"/>
            <a:chOff x="796138" y="2306625"/>
            <a:chExt cx="1606073" cy="834800"/>
          </a:xfrm>
        </p:grpSpPr>
        <p:grpSp>
          <p:nvGrpSpPr>
            <p:cNvPr id="1297" name="Google Shape;1297;p55"/>
            <p:cNvGrpSpPr/>
            <p:nvPr/>
          </p:nvGrpSpPr>
          <p:grpSpPr>
            <a:xfrm>
              <a:off x="796138" y="2306625"/>
              <a:ext cx="1606073" cy="297225"/>
              <a:chOff x="796138" y="2306625"/>
              <a:chExt cx="1606073" cy="297225"/>
            </a:xfrm>
          </p:grpSpPr>
          <p:sp>
            <p:nvSpPr>
              <p:cNvPr id="1298" name="Google Shape;1298;p55"/>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299" name="Google Shape;1299;p55"/>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301" name="Google Shape;1301;p55"/>
          <p:cNvGrpSpPr/>
          <p:nvPr/>
        </p:nvGrpSpPr>
        <p:grpSpPr>
          <a:xfrm>
            <a:off x="6689402" y="6023100"/>
            <a:ext cx="1606073" cy="834800"/>
            <a:chOff x="6741789" y="2306625"/>
            <a:chExt cx="1606073" cy="834800"/>
          </a:xfrm>
        </p:grpSpPr>
        <p:sp>
          <p:nvSpPr>
            <p:cNvPr id="1302" name="Google Shape;1302;p5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303" name="Google Shape;1303;p5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305" name="Google Shape;1305;p55"/>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306" name="Google Shape;1306;p55"/>
          <p:cNvGrpSpPr/>
          <p:nvPr/>
        </p:nvGrpSpPr>
        <p:grpSpPr>
          <a:xfrm>
            <a:off x="2231323" y="6023100"/>
            <a:ext cx="1606073" cy="834800"/>
            <a:chOff x="2283710" y="2306625"/>
            <a:chExt cx="1606073" cy="834800"/>
          </a:xfrm>
        </p:grpSpPr>
        <p:sp>
          <p:nvSpPr>
            <p:cNvPr id="1307" name="Google Shape;1307;p5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309" name="Google Shape;1309;p5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310" name="Google Shape;1310;p55"/>
          <p:cNvGrpSpPr/>
          <p:nvPr/>
        </p:nvGrpSpPr>
        <p:grpSpPr>
          <a:xfrm>
            <a:off x="3716573" y="6023100"/>
            <a:ext cx="1606073" cy="297225"/>
            <a:chOff x="2283710" y="2306625"/>
            <a:chExt cx="1606073" cy="297225"/>
          </a:xfrm>
        </p:grpSpPr>
        <p:sp>
          <p:nvSpPr>
            <p:cNvPr id="1311" name="Google Shape;1311;p5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13" name="Google Shape;1313;p55"/>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314" name="Google Shape;1314;p55"/>
          <p:cNvGrpSpPr/>
          <p:nvPr/>
        </p:nvGrpSpPr>
        <p:grpSpPr>
          <a:xfrm>
            <a:off x="5212448" y="6023100"/>
            <a:ext cx="1606073" cy="297225"/>
            <a:chOff x="2283710" y="2306625"/>
            <a:chExt cx="1606073" cy="297225"/>
          </a:xfrm>
        </p:grpSpPr>
        <p:sp>
          <p:nvSpPr>
            <p:cNvPr id="1315" name="Google Shape;1315;p55"/>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17" name="Google Shape;1317;p55"/>
          <p:cNvSpPr/>
          <p:nvPr/>
        </p:nvSpPr>
        <p:spPr>
          <a:xfrm>
            <a:off x="2612168" y="1729750"/>
            <a:ext cx="3802800" cy="365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1318" name="Google Shape;1318;p55"/>
          <p:cNvSpPr txBox="1"/>
          <p:nvPr/>
        </p:nvSpPr>
        <p:spPr>
          <a:xfrm>
            <a:off x="2319843" y="5685980"/>
            <a:ext cx="4793100" cy="270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595959"/>
                </a:solidFill>
                <a:latin typeface="Arial Narrow"/>
                <a:ea typeface="Arial Narrow"/>
                <a:cs typeface="Arial Narrow"/>
                <a:sym typeface="Arial Narrow"/>
              </a:rPr>
              <a:t>Pathak et al., </a:t>
            </a:r>
            <a:r>
              <a:rPr b="0" i="0" lang="en-US" sz="1400" u="sng" cap="none" strike="noStrike">
                <a:solidFill>
                  <a:srgbClr val="2980B9"/>
                </a:solidFill>
                <a:latin typeface="Arial Narrow"/>
                <a:ea typeface="Arial Narrow"/>
                <a:cs typeface="Arial Narrow"/>
                <a:sym typeface="Arial Narrow"/>
                <a:hlinkClick r:id="rId4">
                  <a:extLst>
                    <a:ext uri="{A12FA001-AC4F-418D-AE19-62706E023703}">
                      <ahyp:hlinkClr val="tx"/>
                    </a:ext>
                  </a:extLst>
                </a:hlinkClick>
              </a:rPr>
              <a:t>Learning features by watching objects move</a:t>
            </a:r>
            <a:r>
              <a:rPr b="0" i="0" lang="en-US" sz="1400" u="none" cap="none" strike="noStrike">
                <a:solidFill>
                  <a:srgbClr val="595959"/>
                </a:solidFill>
                <a:latin typeface="Arial Narrow"/>
                <a:ea typeface="Arial Narrow"/>
                <a:cs typeface="Arial Narrow"/>
                <a:sym typeface="Arial Narrow"/>
              </a:rPr>
              <a:t>. CVPR 2017</a:t>
            </a:r>
            <a:endParaRPr b="0" i="0" sz="1400" u="none" cap="none" strike="noStrike">
              <a:solidFill>
                <a:srgbClr val="595959"/>
              </a:solidFill>
              <a:latin typeface="Arial Narrow"/>
              <a:ea typeface="Arial Narrow"/>
              <a:cs typeface="Arial Narrow"/>
              <a:sym typeface="Arial Narrow"/>
            </a:endParaRPr>
          </a:p>
        </p:txBody>
      </p:sp>
      <p:sp>
        <p:nvSpPr>
          <p:cNvPr id="1319" name="Google Shape;1319;p55"/>
          <p:cNvSpPr txBox="1"/>
          <p:nvPr/>
        </p:nvSpPr>
        <p:spPr>
          <a:xfrm>
            <a:off x="181100" y="1879150"/>
            <a:ext cx="2168700" cy="3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a:ea typeface="Roboto"/>
                <a:cs typeface="Roboto"/>
                <a:sym typeface="Roboto"/>
              </a:rPr>
              <a:t>“We use unsupervised motion-based segmentation on videos to obtain segments, which we use as 'pseudo ground truth' to train a convolutional network to segment objects from a single frame”</a:t>
            </a:r>
            <a:endParaRPr sz="1600">
              <a:latin typeface="Roboto"/>
              <a:ea typeface="Roboto"/>
              <a:cs typeface="Roboto"/>
              <a:sym typeface="Roboto"/>
            </a:endParaRPr>
          </a:p>
        </p:txBody>
      </p:sp>
      <p:sp>
        <p:nvSpPr>
          <p:cNvPr id="1320" name="Google Shape;1320;p55"/>
          <p:cNvSpPr txBox="1"/>
          <p:nvPr/>
        </p:nvSpPr>
        <p:spPr>
          <a:xfrm>
            <a:off x="6755777" y="1879150"/>
            <a:ext cx="2240700" cy="3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a:ea typeface="Roboto"/>
                <a:cs typeface="Roboto"/>
                <a:sym typeface="Roboto"/>
              </a:rPr>
              <a:t>“When used for transfer learning on object detection, our representation significantly outperforms previous unsupervised approaches across multiple settings, especially when training data for the target task is scarce.”</a:t>
            </a:r>
            <a:endParaRPr sz="1600">
              <a:latin typeface="Roboto"/>
              <a:ea typeface="Roboto"/>
              <a:cs typeface="Roboto"/>
              <a:sym typeface="Roboto"/>
            </a:endParaRPr>
          </a:p>
        </p:txBody>
      </p:sp>
      <p:sp>
        <p:nvSpPr>
          <p:cNvPr id="1321" name="Google Shape;1321;p55"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35 / 45</a:t>
            </a:r>
            <a:endParaRPr sz="15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5" name="Shape 1325"/>
        <p:cNvGrpSpPr/>
        <p:nvPr/>
      </p:nvGrpSpPr>
      <p:grpSpPr>
        <a:xfrm>
          <a:off x="0" y="0"/>
          <a:ext cx="0" cy="0"/>
          <a:chOff x="0" y="0"/>
          <a:chExt cx="0" cy="0"/>
        </a:xfrm>
      </p:grpSpPr>
      <p:sp>
        <p:nvSpPr>
          <p:cNvPr id="1326" name="Google Shape;1326;p56"/>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Self-supervision with</a:t>
            </a:r>
            <a:r>
              <a:rPr lang="en-US"/>
              <a:t> correspondence between images and audio</a:t>
            </a:r>
            <a:endParaRPr/>
          </a:p>
        </p:txBody>
      </p:sp>
      <p:grpSp>
        <p:nvGrpSpPr>
          <p:cNvPr id="1327" name="Google Shape;1327;p56"/>
          <p:cNvGrpSpPr/>
          <p:nvPr/>
        </p:nvGrpSpPr>
        <p:grpSpPr>
          <a:xfrm>
            <a:off x="743751" y="6023100"/>
            <a:ext cx="1606073" cy="834800"/>
            <a:chOff x="796138" y="2306625"/>
            <a:chExt cx="1606073" cy="834800"/>
          </a:xfrm>
        </p:grpSpPr>
        <p:grpSp>
          <p:nvGrpSpPr>
            <p:cNvPr id="1328" name="Google Shape;1328;p56"/>
            <p:cNvGrpSpPr/>
            <p:nvPr/>
          </p:nvGrpSpPr>
          <p:grpSpPr>
            <a:xfrm>
              <a:off x="796138" y="2306625"/>
              <a:ext cx="1606073" cy="297225"/>
              <a:chOff x="796138" y="2306625"/>
              <a:chExt cx="1606073" cy="297225"/>
            </a:xfrm>
          </p:grpSpPr>
          <p:sp>
            <p:nvSpPr>
              <p:cNvPr id="1329" name="Google Shape;1329;p56"/>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330" name="Google Shape;1330;p56"/>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56"/>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1332" name="Google Shape;1332;p56"/>
          <p:cNvGrpSpPr/>
          <p:nvPr/>
        </p:nvGrpSpPr>
        <p:grpSpPr>
          <a:xfrm>
            <a:off x="6689402" y="6023100"/>
            <a:ext cx="1606073" cy="834800"/>
            <a:chOff x="6741789" y="2306625"/>
            <a:chExt cx="1606073" cy="834800"/>
          </a:xfrm>
        </p:grpSpPr>
        <p:sp>
          <p:nvSpPr>
            <p:cNvPr id="1333" name="Google Shape;1333;p56"/>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334" name="Google Shape;1334;p56"/>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sp>
        <p:nvSpPr>
          <p:cNvPr id="1336" name="Google Shape;1336;p56"/>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337" name="Google Shape;1337;p56"/>
          <p:cNvGrpSpPr/>
          <p:nvPr/>
        </p:nvGrpSpPr>
        <p:grpSpPr>
          <a:xfrm>
            <a:off x="2231323" y="6023100"/>
            <a:ext cx="1606073" cy="834800"/>
            <a:chOff x="2283710" y="2306625"/>
            <a:chExt cx="1606073" cy="834800"/>
          </a:xfrm>
        </p:grpSpPr>
        <p:sp>
          <p:nvSpPr>
            <p:cNvPr id="1338" name="Google Shape;1338;p5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340" name="Google Shape;1340;p5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341" name="Google Shape;1341;p56"/>
          <p:cNvGrpSpPr/>
          <p:nvPr/>
        </p:nvGrpSpPr>
        <p:grpSpPr>
          <a:xfrm>
            <a:off x="3716573" y="6023100"/>
            <a:ext cx="1606073" cy="297225"/>
            <a:chOff x="2283710" y="2306625"/>
            <a:chExt cx="1606073" cy="297225"/>
          </a:xfrm>
        </p:grpSpPr>
        <p:sp>
          <p:nvSpPr>
            <p:cNvPr id="1342" name="Google Shape;1342;p5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44" name="Google Shape;1344;p56"/>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345" name="Google Shape;1345;p56"/>
          <p:cNvGrpSpPr/>
          <p:nvPr/>
        </p:nvGrpSpPr>
        <p:grpSpPr>
          <a:xfrm>
            <a:off x="5212448" y="6023100"/>
            <a:ext cx="1606073" cy="297225"/>
            <a:chOff x="2283710" y="2306625"/>
            <a:chExt cx="1606073" cy="297225"/>
          </a:xfrm>
        </p:grpSpPr>
        <p:sp>
          <p:nvSpPr>
            <p:cNvPr id="1346" name="Google Shape;1346;p56"/>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48" name="Google Shape;1348;p56"/>
          <p:cNvSpPr txBox="1"/>
          <p:nvPr/>
        </p:nvSpPr>
        <p:spPr>
          <a:xfrm>
            <a:off x="2223703" y="5663559"/>
            <a:ext cx="4892700" cy="318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595959"/>
                </a:solidFill>
                <a:latin typeface="Arial Narrow"/>
                <a:ea typeface="Arial Narrow"/>
                <a:cs typeface="Arial Narrow"/>
                <a:sym typeface="Arial Narrow"/>
              </a:rPr>
              <a:t>Arandjelović &amp; Zisserman. </a:t>
            </a:r>
            <a:r>
              <a:rPr b="0" i="0" lang="en-US" sz="1400" u="sng" cap="none" strike="noStrike">
                <a:solidFill>
                  <a:srgbClr val="2980B9"/>
                </a:solidFill>
                <a:latin typeface="Arial Narrow"/>
                <a:ea typeface="Arial Narrow"/>
                <a:cs typeface="Arial Narrow"/>
                <a:sym typeface="Arial Narrow"/>
                <a:hlinkClick r:id="rId3">
                  <a:extLst>
                    <a:ext uri="{A12FA001-AC4F-418D-AE19-62706E023703}">
                      <ahyp:hlinkClr val="tx"/>
                    </a:ext>
                  </a:extLst>
                </a:hlinkClick>
              </a:rPr>
              <a:t>Look, Listen and Learn</a:t>
            </a:r>
            <a:r>
              <a:rPr b="0" i="0" lang="en-US" sz="1400" u="none" cap="none" strike="noStrike">
                <a:solidFill>
                  <a:srgbClr val="595959"/>
                </a:solidFill>
                <a:latin typeface="Arial Narrow"/>
                <a:ea typeface="Arial Narrow"/>
                <a:cs typeface="Arial Narrow"/>
                <a:sym typeface="Arial Narrow"/>
              </a:rPr>
              <a:t>. ICCV 2017.</a:t>
            </a:r>
            <a:endParaRPr b="0" i="0" sz="1400" u="none" cap="none" strike="noStrike">
              <a:solidFill>
                <a:srgbClr val="595959"/>
              </a:solidFill>
              <a:latin typeface="Arial Narrow"/>
              <a:ea typeface="Arial Narrow"/>
              <a:cs typeface="Arial Narrow"/>
              <a:sym typeface="Arial Narrow"/>
            </a:endParaRPr>
          </a:p>
        </p:txBody>
      </p:sp>
      <p:sp>
        <p:nvSpPr>
          <p:cNvPr id="1349" name="Google Shape;1349;p56"/>
          <p:cNvSpPr/>
          <p:nvPr/>
        </p:nvSpPr>
        <p:spPr>
          <a:xfrm>
            <a:off x="55924" y="1896009"/>
            <a:ext cx="6372000" cy="306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pic>
        <p:nvPicPr>
          <p:cNvPr id="1350" name="Google Shape;1350;p56"/>
          <p:cNvPicPr preferRelativeResize="0"/>
          <p:nvPr/>
        </p:nvPicPr>
        <p:blipFill>
          <a:blip r:embed="rId5">
            <a:alphaModFix/>
          </a:blip>
          <a:stretch>
            <a:fillRect/>
          </a:stretch>
        </p:blipFill>
        <p:spPr>
          <a:xfrm>
            <a:off x="6144275" y="4097775"/>
            <a:ext cx="2999725" cy="1370800"/>
          </a:xfrm>
          <a:prstGeom prst="rect">
            <a:avLst/>
          </a:prstGeom>
          <a:noFill/>
          <a:ln>
            <a:noFill/>
          </a:ln>
        </p:spPr>
      </p:pic>
      <p:sp>
        <p:nvSpPr>
          <p:cNvPr id="1351" name="Google Shape;1351;p56"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36 / 45</a:t>
            </a:r>
            <a:endParaRPr sz="15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5" name="Shape 1355"/>
        <p:cNvGrpSpPr/>
        <p:nvPr/>
      </p:nvGrpSpPr>
      <p:grpSpPr>
        <a:xfrm>
          <a:off x="0" y="0"/>
          <a:ext cx="0" cy="0"/>
          <a:chOff x="0" y="0"/>
          <a:chExt cx="0" cy="0"/>
        </a:xfrm>
      </p:grpSpPr>
      <p:sp>
        <p:nvSpPr>
          <p:cNvPr id="1356" name="Google Shape;1356;p57"/>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Day agenda</a:t>
            </a:r>
            <a:endParaRPr/>
          </a:p>
        </p:txBody>
      </p:sp>
      <p:sp>
        <p:nvSpPr>
          <p:cNvPr id="1357" name="Google Shape;1357;p57"/>
          <p:cNvSpPr txBox="1"/>
          <p:nvPr/>
        </p:nvSpPr>
        <p:spPr>
          <a:xfrm>
            <a:off x="427245" y="1568466"/>
            <a:ext cx="56058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use cases in the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Challenges in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attitudes for video analysis</a:t>
            </a:r>
            <a:endParaRPr>
              <a:solidFill>
                <a:schemeClr val="dk1"/>
              </a:solidFill>
            </a:endParaRPr>
          </a:p>
          <a:p>
            <a:pPr indent="-414655" lvl="0" marL="427355" marR="0" rtl="0" algn="l">
              <a:lnSpc>
                <a:spcPct val="100000"/>
              </a:lnSpc>
              <a:spcBef>
                <a:spcPts val="315"/>
              </a:spcBef>
              <a:spcAft>
                <a:spcPts val="0"/>
              </a:spcAft>
              <a:buClr>
                <a:srgbClr val="595959"/>
              </a:buClr>
              <a:buSzPts val="1800"/>
              <a:buFont typeface="Roboto"/>
              <a:buAutoNum type="arabicPeriod"/>
            </a:pPr>
            <a:r>
              <a:rPr i="0" lang="en-US" sz="1800" u="none" cap="none" strike="noStrike">
                <a:solidFill>
                  <a:srgbClr val="595959"/>
                </a:solidFill>
                <a:latin typeface="Roboto"/>
                <a:ea typeface="Roboto"/>
                <a:cs typeface="Roboto"/>
                <a:sym typeface="Roboto"/>
              </a:rPr>
              <a:t>Self-supervision from videos</a:t>
            </a:r>
            <a:endParaRPr/>
          </a:p>
          <a:p>
            <a:pPr indent="-414655" lvl="0" marL="427355" marR="0" rtl="0" algn="l">
              <a:lnSpc>
                <a:spcPct val="100000"/>
              </a:lnSpc>
              <a:spcBef>
                <a:spcPts val="315"/>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Video Summarization &amp; scenes highlighting</a:t>
            </a:r>
            <a:endParaRPr b="1"/>
          </a:p>
          <a:p>
            <a:pPr indent="0" lvl="0" marL="457200" marR="0" rtl="0" algn="l">
              <a:lnSpc>
                <a:spcPct val="100000"/>
              </a:lnSpc>
              <a:spcBef>
                <a:spcPts val="315"/>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1358" name="Google Shape;1358;p57"/>
          <p:cNvGrpSpPr/>
          <p:nvPr/>
        </p:nvGrpSpPr>
        <p:grpSpPr>
          <a:xfrm>
            <a:off x="743751" y="6023100"/>
            <a:ext cx="1606073" cy="834800"/>
            <a:chOff x="796138" y="2306625"/>
            <a:chExt cx="1606073" cy="834800"/>
          </a:xfrm>
        </p:grpSpPr>
        <p:grpSp>
          <p:nvGrpSpPr>
            <p:cNvPr id="1359" name="Google Shape;1359;p57"/>
            <p:cNvGrpSpPr/>
            <p:nvPr/>
          </p:nvGrpSpPr>
          <p:grpSpPr>
            <a:xfrm>
              <a:off x="796138" y="2306625"/>
              <a:ext cx="1606073" cy="297225"/>
              <a:chOff x="796138" y="2306625"/>
              <a:chExt cx="1606073" cy="297225"/>
            </a:xfrm>
          </p:grpSpPr>
          <p:sp>
            <p:nvSpPr>
              <p:cNvPr id="1360" name="Google Shape;1360;p57"/>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361" name="Google Shape;1361;p57"/>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57"/>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Types of problems in Video domain</a:t>
              </a:r>
              <a:endParaRPr b="1" sz="900">
                <a:solidFill>
                  <a:srgbClr val="0B7140"/>
                </a:solidFill>
                <a:latin typeface="Roboto"/>
                <a:ea typeface="Roboto"/>
                <a:cs typeface="Roboto"/>
                <a:sym typeface="Roboto"/>
              </a:endParaRPr>
            </a:p>
          </p:txBody>
        </p:sp>
      </p:grpSp>
      <p:sp>
        <p:nvSpPr>
          <p:cNvPr id="1363" name="Google Shape;1363;p57"/>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sp>
        <p:nvSpPr>
          <p:cNvPr id="1364" name="Google Shape;1364;p57"/>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365" name="Google Shape;1365;p57"/>
          <p:cNvGrpSpPr/>
          <p:nvPr/>
        </p:nvGrpSpPr>
        <p:grpSpPr>
          <a:xfrm>
            <a:off x="2231323" y="6023100"/>
            <a:ext cx="1606073" cy="834800"/>
            <a:chOff x="2283710" y="2306625"/>
            <a:chExt cx="1606073" cy="834800"/>
          </a:xfrm>
        </p:grpSpPr>
        <p:sp>
          <p:nvSpPr>
            <p:cNvPr id="1366" name="Google Shape;1366;p5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368" name="Google Shape;1368;p5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369" name="Google Shape;1369;p57"/>
          <p:cNvGrpSpPr/>
          <p:nvPr/>
        </p:nvGrpSpPr>
        <p:grpSpPr>
          <a:xfrm>
            <a:off x="3716573" y="6023100"/>
            <a:ext cx="1606073" cy="297225"/>
            <a:chOff x="2283710" y="2306625"/>
            <a:chExt cx="1606073" cy="297225"/>
          </a:xfrm>
        </p:grpSpPr>
        <p:sp>
          <p:nvSpPr>
            <p:cNvPr id="1370" name="Google Shape;1370;p5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72" name="Google Shape;1372;p57"/>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373" name="Google Shape;1373;p57"/>
          <p:cNvGrpSpPr/>
          <p:nvPr/>
        </p:nvGrpSpPr>
        <p:grpSpPr>
          <a:xfrm>
            <a:off x="5207235" y="6023100"/>
            <a:ext cx="1606073" cy="297225"/>
            <a:chOff x="2283710" y="2306625"/>
            <a:chExt cx="1606073" cy="297225"/>
          </a:xfrm>
        </p:grpSpPr>
        <p:sp>
          <p:nvSpPr>
            <p:cNvPr id="1374" name="Google Shape;1374;p5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376" name="Google Shape;1376;p57"/>
          <p:cNvGrpSpPr/>
          <p:nvPr/>
        </p:nvGrpSpPr>
        <p:grpSpPr>
          <a:xfrm>
            <a:off x="6689410" y="6023100"/>
            <a:ext cx="1606073" cy="297225"/>
            <a:chOff x="2266673" y="2306625"/>
            <a:chExt cx="1606073" cy="297225"/>
          </a:xfrm>
        </p:grpSpPr>
        <p:sp>
          <p:nvSpPr>
            <p:cNvPr id="1377" name="Google Shape;1377;p57"/>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379" name="Google Shape;1379;p57"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37 / 45</a:t>
            </a:r>
            <a:endParaRPr sz="15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3" name="Shape 1383"/>
        <p:cNvGrpSpPr/>
        <p:nvPr/>
      </p:nvGrpSpPr>
      <p:grpSpPr>
        <a:xfrm>
          <a:off x="0" y="0"/>
          <a:ext cx="0" cy="0"/>
          <a:chOff x="0" y="0"/>
          <a:chExt cx="0" cy="0"/>
        </a:xfrm>
      </p:grpSpPr>
      <p:sp>
        <p:nvSpPr>
          <p:cNvPr id="1384" name="Google Shape;1384;p58"/>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Exploit data </a:t>
            </a:r>
            <a:r>
              <a:rPr lang="en-US"/>
              <a:t>redundancy</a:t>
            </a:r>
            <a:r>
              <a:rPr lang="en-US"/>
              <a:t> - </a:t>
            </a:r>
            <a:r>
              <a:rPr lang="en-US" u="sng">
                <a:solidFill>
                  <a:schemeClr val="hlink"/>
                </a:solidFill>
                <a:hlinkClick r:id="rId3"/>
              </a:rPr>
              <a:t>S</a:t>
            </a:r>
            <a:r>
              <a:rPr lang="en-US" u="sng">
                <a:solidFill>
                  <a:schemeClr val="hlink"/>
                </a:solidFill>
                <a:hlinkClick r:id="rId4"/>
              </a:rPr>
              <a:t>cene Change Detection</a:t>
            </a:r>
            <a:endParaRPr/>
          </a:p>
        </p:txBody>
      </p:sp>
      <p:sp>
        <p:nvSpPr>
          <p:cNvPr id="1385" name="Google Shape;1385;p58"/>
          <p:cNvSpPr txBox="1"/>
          <p:nvPr/>
        </p:nvSpPr>
        <p:spPr>
          <a:xfrm>
            <a:off x="427250" y="1568475"/>
            <a:ext cx="79119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The left panel shows two consecutive frames that do not represent a scene change.</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The right panel shows two consecutive frames that do represent a scene change.</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Comparing corresponding pixels in consecutive frames gives an indication of similarity</a:t>
            </a:r>
            <a:endParaRPr sz="1800">
              <a:solidFill>
                <a:srgbClr val="595959"/>
              </a:solidFill>
              <a:latin typeface="Roboto"/>
              <a:ea typeface="Roboto"/>
              <a:cs typeface="Roboto"/>
              <a:sym typeface="Roboto"/>
            </a:endParaRPr>
          </a:p>
        </p:txBody>
      </p:sp>
      <p:grpSp>
        <p:nvGrpSpPr>
          <p:cNvPr id="1386" name="Google Shape;1386;p58"/>
          <p:cNvGrpSpPr/>
          <p:nvPr/>
        </p:nvGrpSpPr>
        <p:grpSpPr>
          <a:xfrm>
            <a:off x="743751" y="6023100"/>
            <a:ext cx="1606073" cy="834800"/>
            <a:chOff x="796138" y="2306625"/>
            <a:chExt cx="1606073" cy="834800"/>
          </a:xfrm>
        </p:grpSpPr>
        <p:grpSp>
          <p:nvGrpSpPr>
            <p:cNvPr id="1387" name="Google Shape;1387;p58"/>
            <p:cNvGrpSpPr/>
            <p:nvPr/>
          </p:nvGrpSpPr>
          <p:grpSpPr>
            <a:xfrm>
              <a:off x="796138" y="2306625"/>
              <a:ext cx="1606073" cy="297225"/>
              <a:chOff x="796138" y="2306625"/>
              <a:chExt cx="1606073" cy="297225"/>
            </a:xfrm>
          </p:grpSpPr>
          <p:sp>
            <p:nvSpPr>
              <p:cNvPr id="1388" name="Google Shape;1388;p58"/>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389" name="Google Shape;1389;p58"/>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58"/>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391" name="Google Shape;1391;p58"/>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900">
                <a:solidFill>
                  <a:srgbClr val="0B7140"/>
                </a:solidFill>
                <a:latin typeface="Roboto"/>
                <a:ea typeface="Roboto"/>
                <a:cs typeface="Roboto"/>
                <a:sym typeface="Roboto"/>
              </a:rPr>
              <a:t>Video Summarization</a:t>
            </a:r>
            <a:endParaRPr b="1" sz="900">
              <a:solidFill>
                <a:srgbClr val="0B7140"/>
              </a:solidFill>
              <a:latin typeface="Roboto"/>
              <a:ea typeface="Roboto"/>
              <a:cs typeface="Roboto"/>
              <a:sym typeface="Roboto"/>
            </a:endParaRPr>
          </a:p>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&amp; scenes highlighting</a:t>
            </a:r>
            <a:endParaRPr b="1" sz="900">
              <a:solidFill>
                <a:srgbClr val="0B7140"/>
              </a:solidFill>
              <a:latin typeface="Roboto"/>
              <a:ea typeface="Roboto"/>
              <a:cs typeface="Roboto"/>
              <a:sym typeface="Roboto"/>
            </a:endParaRPr>
          </a:p>
        </p:txBody>
      </p:sp>
      <p:sp>
        <p:nvSpPr>
          <p:cNvPr id="1392" name="Google Shape;1392;p58"/>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393" name="Google Shape;1393;p58"/>
          <p:cNvGrpSpPr/>
          <p:nvPr/>
        </p:nvGrpSpPr>
        <p:grpSpPr>
          <a:xfrm>
            <a:off x="2231323" y="6023100"/>
            <a:ext cx="1606073" cy="834800"/>
            <a:chOff x="2283710" y="2306625"/>
            <a:chExt cx="1606073" cy="834800"/>
          </a:xfrm>
        </p:grpSpPr>
        <p:sp>
          <p:nvSpPr>
            <p:cNvPr id="1394" name="Google Shape;1394;p5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396" name="Google Shape;1396;p5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397" name="Google Shape;1397;p58"/>
          <p:cNvGrpSpPr/>
          <p:nvPr/>
        </p:nvGrpSpPr>
        <p:grpSpPr>
          <a:xfrm>
            <a:off x="3716573" y="6023100"/>
            <a:ext cx="1606073" cy="297225"/>
            <a:chOff x="2283710" y="2306625"/>
            <a:chExt cx="1606073" cy="297225"/>
          </a:xfrm>
        </p:grpSpPr>
        <p:sp>
          <p:nvSpPr>
            <p:cNvPr id="1398" name="Google Shape;1398;p5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400" name="Google Shape;1400;p58"/>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401" name="Google Shape;1401;p58"/>
          <p:cNvGrpSpPr/>
          <p:nvPr/>
        </p:nvGrpSpPr>
        <p:grpSpPr>
          <a:xfrm>
            <a:off x="5207235" y="6023100"/>
            <a:ext cx="1606073" cy="297225"/>
            <a:chOff x="2283710" y="2306625"/>
            <a:chExt cx="1606073" cy="297225"/>
          </a:xfrm>
        </p:grpSpPr>
        <p:sp>
          <p:nvSpPr>
            <p:cNvPr id="1402" name="Google Shape;1402;p5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04" name="Google Shape;1404;p58"/>
          <p:cNvGrpSpPr/>
          <p:nvPr/>
        </p:nvGrpSpPr>
        <p:grpSpPr>
          <a:xfrm>
            <a:off x="6689410" y="6023100"/>
            <a:ext cx="1606073" cy="297225"/>
            <a:chOff x="2266673" y="2306625"/>
            <a:chExt cx="1606073" cy="297225"/>
          </a:xfrm>
        </p:grpSpPr>
        <p:sp>
          <p:nvSpPr>
            <p:cNvPr id="1405" name="Google Shape;1405;p58"/>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407" name="Google Shape;1407;p58"/>
          <p:cNvPicPr preferRelativeResize="0"/>
          <p:nvPr/>
        </p:nvPicPr>
        <p:blipFill>
          <a:blip r:embed="rId5">
            <a:alphaModFix/>
          </a:blip>
          <a:stretch>
            <a:fillRect/>
          </a:stretch>
        </p:blipFill>
        <p:spPr>
          <a:xfrm>
            <a:off x="1825625" y="3428997"/>
            <a:ext cx="5115126" cy="2404125"/>
          </a:xfrm>
          <a:prstGeom prst="rect">
            <a:avLst/>
          </a:prstGeom>
          <a:noFill/>
          <a:ln>
            <a:noFill/>
          </a:ln>
        </p:spPr>
      </p:pic>
      <p:sp>
        <p:nvSpPr>
          <p:cNvPr id="1408" name="Google Shape;1408;p58"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38 / 45</a:t>
            </a:r>
            <a:endParaRPr sz="15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2" name="Shape 1412"/>
        <p:cNvGrpSpPr/>
        <p:nvPr/>
      </p:nvGrpSpPr>
      <p:grpSpPr>
        <a:xfrm>
          <a:off x="0" y="0"/>
          <a:ext cx="0" cy="0"/>
          <a:chOff x="0" y="0"/>
          <a:chExt cx="0" cy="0"/>
        </a:xfrm>
      </p:grpSpPr>
      <p:sp>
        <p:nvSpPr>
          <p:cNvPr id="1413" name="Google Shape;1413;p59"/>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a:buNone/>
            </a:pPr>
            <a:r>
              <a:rPr lang="en-US"/>
              <a:t>Exploit data redundancy - </a:t>
            </a:r>
            <a:r>
              <a:rPr lang="en-US" u="sng">
                <a:solidFill>
                  <a:schemeClr val="hlink"/>
                </a:solidFill>
                <a:hlinkClick r:id="rId3"/>
              </a:rPr>
              <a:t>Scene Change Detection</a:t>
            </a:r>
            <a:endParaRPr/>
          </a:p>
        </p:txBody>
      </p:sp>
      <p:sp>
        <p:nvSpPr>
          <p:cNvPr id="1414" name="Google Shape;1414;p59"/>
          <p:cNvSpPr txBox="1"/>
          <p:nvPr/>
        </p:nvSpPr>
        <p:spPr>
          <a:xfrm>
            <a:off x="427250" y="1568475"/>
            <a:ext cx="79119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This step is done by comparing corresponding pixels in consecutive frames. In mathematical terms, this is the first derivative of the frames.</a:t>
            </a:r>
            <a:br>
              <a:rPr lang="en-US" sz="1800">
                <a:solidFill>
                  <a:srgbClr val="595959"/>
                </a:solidFill>
                <a:latin typeface="Roboto"/>
                <a:ea typeface="Roboto"/>
                <a:cs typeface="Roboto"/>
                <a:sym typeface="Roboto"/>
              </a:rPr>
            </a:br>
            <a:r>
              <a:rPr lang="en-US" sz="1800">
                <a:solidFill>
                  <a:srgbClr val="595959"/>
                </a:solidFill>
                <a:latin typeface="Roboto"/>
                <a:ea typeface="Roboto"/>
                <a:cs typeface="Roboto"/>
                <a:sym typeface="Roboto"/>
              </a:rPr>
              <a:t>f_t(i,j) is the intensity of the frame t at location (i,j).</a:t>
            </a:r>
            <a:endParaRPr sz="1800">
              <a:solidFill>
                <a:srgbClr val="595959"/>
              </a:solidFill>
              <a:latin typeface="Roboto"/>
              <a:ea typeface="Roboto"/>
              <a:cs typeface="Roboto"/>
              <a:sym typeface="Roboto"/>
            </a:endParaRPr>
          </a:p>
        </p:txBody>
      </p:sp>
      <p:grpSp>
        <p:nvGrpSpPr>
          <p:cNvPr id="1415" name="Google Shape;1415;p59"/>
          <p:cNvGrpSpPr/>
          <p:nvPr/>
        </p:nvGrpSpPr>
        <p:grpSpPr>
          <a:xfrm>
            <a:off x="743751" y="6023100"/>
            <a:ext cx="1606073" cy="834800"/>
            <a:chOff x="796138" y="2306625"/>
            <a:chExt cx="1606073" cy="834800"/>
          </a:xfrm>
        </p:grpSpPr>
        <p:grpSp>
          <p:nvGrpSpPr>
            <p:cNvPr id="1416" name="Google Shape;1416;p59"/>
            <p:cNvGrpSpPr/>
            <p:nvPr/>
          </p:nvGrpSpPr>
          <p:grpSpPr>
            <a:xfrm>
              <a:off x="796138" y="2306625"/>
              <a:ext cx="1606073" cy="297225"/>
              <a:chOff x="796138" y="2306625"/>
              <a:chExt cx="1606073" cy="297225"/>
            </a:xfrm>
          </p:grpSpPr>
          <p:sp>
            <p:nvSpPr>
              <p:cNvPr id="1417" name="Google Shape;1417;p59"/>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18" name="Google Shape;1418;p59"/>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59"/>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420" name="Google Shape;1420;p59"/>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a:t>
            </a:r>
            <a:endParaRPr b="1" sz="900">
              <a:solidFill>
                <a:srgbClr val="0B7140"/>
              </a:solidFill>
              <a:latin typeface="Roboto"/>
              <a:ea typeface="Roboto"/>
              <a:cs typeface="Roboto"/>
              <a:sym typeface="Roboto"/>
            </a:endParaRPr>
          </a:p>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&amp; scenes highlighting</a:t>
            </a:r>
            <a:endParaRPr b="1" sz="900">
              <a:solidFill>
                <a:srgbClr val="0B7140"/>
              </a:solidFill>
              <a:latin typeface="Roboto"/>
              <a:ea typeface="Roboto"/>
              <a:cs typeface="Roboto"/>
              <a:sym typeface="Roboto"/>
            </a:endParaRPr>
          </a:p>
        </p:txBody>
      </p:sp>
      <p:sp>
        <p:nvSpPr>
          <p:cNvPr id="1421" name="Google Shape;1421;p59"/>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422" name="Google Shape;1422;p59"/>
          <p:cNvGrpSpPr/>
          <p:nvPr/>
        </p:nvGrpSpPr>
        <p:grpSpPr>
          <a:xfrm>
            <a:off x="2231323" y="6023100"/>
            <a:ext cx="1606073" cy="834800"/>
            <a:chOff x="2283710" y="2306625"/>
            <a:chExt cx="1606073" cy="834800"/>
          </a:xfrm>
        </p:grpSpPr>
        <p:sp>
          <p:nvSpPr>
            <p:cNvPr id="1423" name="Google Shape;1423;p5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425" name="Google Shape;1425;p5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26" name="Google Shape;1426;p59"/>
          <p:cNvGrpSpPr/>
          <p:nvPr/>
        </p:nvGrpSpPr>
        <p:grpSpPr>
          <a:xfrm>
            <a:off x="3716573" y="6023100"/>
            <a:ext cx="1606073" cy="297225"/>
            <a:chOff x="2283710" y="2306625"/>
            <a:chExt cx="1606073" cy="297225"/>
          </a:xfrm>
        </p:grpSpPr>
        <p:sp>
          <p:nvSpPr>
            <p:cNvPr id="1427" name="Google Shape;1427;p5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429" name="Google Shape;1429;p59"/>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430" name="Google Shape;1430;p59"/>
          <p:cNvGrpSpPr/>
          <p:nvPr/>
        </p:nvGrpSpPr>
        <p:grpSpPr>
          <a:xfrm>
            <a:off x="5207235" y="6023100"/>
            <a:ext cx="1606073" cy="297225"/>
            <a:chOff x="2283710" y="2306625"/>
            <a:chExt cx="1606073" cy="297225"/>
          </a:xfrm>
        </p:grpSpPr>
        <p:sp>
          <p:nvSpPr>
            <p:cNvPr id="1431" name="Google Shape;1431;p5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33" name="Google Shape;1433;p59"/>
          <p:cNvGrpSpPr/>
          <p:nvPr/>
        </p:nvGrpSpPr>
        <p:grpSpPr>
          <a:xfrm>
            <a:off x="6689410" y="6023100"/>
            <a:ext cx="1606073" cy="297225"/>
            <a:chOff x="2266673" y="2306625"/>
            <a:chExt cx="1606073" cy="297225"/>
          </a:xfrm>
        </p:grpSpPr>
        <p:sp>
          <p:nvSpPr>
            <p:cNvPr id="1434" name="Google Shape;1434;p59"/>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436" name="Google Shape;1436;p59"/>
          <p:cNvPicPr preferRelativeResize="0"/>
          <p:nvPr/>
        </p:nvPicPr>
        <p:blipFill>
          <a:blip r:embed="rId4">
            <a:alphaModFix/>
          </a:blip>
          <a:stretch>
            <a:fillRect/>
          </a:stretch>
        </p:blipFill>
        <p:spPr>
          <a:xfrm>
            <a:off x="2666370" y="3163120"/>
            <a:ext cx="3811250" cy="2859975"/>
          </a:xfrm>
          <a:prstGeom prst="rect">
            <a:avLst/>
          </a:prstGeom>
          <a:noFill/>
          <a:ln>
            <a:noFill/>
          </a:ln>
        </p:spPr>
      </p:pic>
      <p:pic>
        <p:nvPicPr>
          <p:cNvPr id="1437" name="Google Shape;1437;p59"/>
          <p:cNvPicPr preferRelativeResize="0"/>
          <p:nvPr/>
        </p:nvPicPr>
        <p:blipFill>
          <a:blip r:embed="rId5">
            <a:alphaModFix/>
          </a:blip>
          <a:stretch>
            <a:fillRect/>
          </a:stretch>
        </p:blipFill>
        <p:spPr>
          <a:xfrm>
            <a:off x="2638062" y="2559225"/>
            <a:ext cx="3867875" cy="869775"/>
          </a:xfrm>
          <a:prstGeom prst="rect">
            <a:avLst/>
          </a:prstGeom>
          <a:noFill/>
          <a:ln>
            <a:noFill/>
          </a:ln>
        </p:spPr>
      </p:pic>
      <p:sp>
        <p:nvSpPr>
          <p:cNvPr id="1438" name="Google Shape;1438;p59"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39 / 45</a:t>
            </a:r>
            <a:endParaRPr sz="1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a:buNone/>
            </a:pPr>
            <a:r>
              <a:rPr lang="en-US"/>
              <a:t>Common </a:t>
            </a:r>
            <a:r>
              <a:rPr lang="en-US"/>
              <a:t>use cases</a:t>
            </a:r>
            <a:r>
              <a:rPr lang="en-US"/>
              <a:t> in video domain</a:t>
            </a:r>
            <a:endParaRPr/>
          </a:p>
        </p:txBody>
      </p:sp>
      <p:sp>
        <p:nvSpPr>
          <p:cNvPr id="202" name="Google Shape;202;p24"/>
          <p:cNvSpPr txBox="1"/>
          <p:nvPr/>
        </p:nvSpPr>
        <p:spPr>
          <a:xfrm>
            <a:off x="427252" y="1568475"/>
            <a:ext cx="76776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t/>
            </a:r>
            <a:endParaRPr sz="1800">
              <a:solidFill>
                <a:schemeClr val="dk1"/>
              </a:solidFill>
              <a:latin typeface="Roboto"/>
              <a:ea typeface="Roboto"/>
              <a:cs typeface="Roboto"/>
              <a:sym typeface="Roboto"/>
            </a:endParaRPr>
          </a:p>
        </p:txBody>
      </p:sp>
      <p:pic>
        <p:nvPicPr>
          <p:cNvPr descr="Want to see more insanely creative and freaky deep fakes? Check out our original video on the topic, #1 is a doozy...: https://www.youtube.com/watch?v=-QvIX3cY4lc&#10;&#10;Next stop, the Uncanny Valley. Welcome to TopX, the show where we count down the good, the bad and the ugly of YouTube. Today, we’re taking a look at more deepfake videos that could almost pass for the real deal. If you think there are any we missed, be sure to check our original video. Top 10 Deepfake Videos: https://youtu.be/-QvIX3cY4lc&#10;&#10;Check out our other videos!&#10;&#10;Top 10 Movies with Bogus Science: https://www.youtube.com/watch?v=M7U6nW6d9dw&#10;Top 5 Facts about Deep Web: https://www.youtube.com/watch?v=c0Z3EwgIjs4&#10;Top 10 Modern Conspiracy Theories: https://www.youtube.com/watch?v=1Dyr1Je6aI8&#10;&#10;Disagree with our rank? Check out the voting page for this topic and have your say! &#10;https://www.watchmojo.com/suggest/&#10;&#10;10. Mike Tyson &amp; Snoop Dogg as Oprah Winfrey &amp; Gayle King&#10;9. Steve Buscemi as Sharon Stone&#10;8. Will Smith as Cardi B&#10;7. Nicolas Cage as the Cast of “Friends”&#10;6. Elon Musk as a Baby&#10;5. Heath Ledger's Joker as William Thatcher&#10;4. Bill Hader as Tom Cruise &amp; Seth Rogen&#10;3,2,1!?!?!&#10;&#10;Watch on WatchMojo.com&#10;&#10;#DeepFake #Viral #Top10&#10;&#10;Check our our other channels!&#10;http://www.youtube.com/mojoplays&#10;http://www.youtube.com/mojotalks&#10;http://www.youtube.com/msmojo&#10;http://www.youtube.com/jrmojo&#10;http://www.youtube.com/watchmojouk&#10;&#10;WatchMojo's Social Media Pages&#10;http://www.Facebook.com/WatchMojo&#10;http://www.Twitter.com/WatchMojo &#10;http://instagram.com/watchmojo &#10;&#10;Get WatchMojo merchandise at shop.watchmojo.com&#10;&#10;WatchMojo’s ten thousand videos on Top 10 lists, Origins, Biographies, Tips, How To’s, Reviews, Commentary and more on Pop Culture, Celebrity, Movies, Music, TV, Film, Video Games, Politics, News, Comics, Superheroes. Your trusted authority on ranking Pop Culture." id="203" name="Google Shape;203;p24" title="Another Top 10 Deepfake Videos">
            <a:hlinkClick r:id="rId3"/>
          </p:cNvPr>
          <p:cNvPicPr preferRelativeResize="0"/>
          <p:nvPr/>
        </p:nvPicPr>
        <p:blipFill>
          <a:blip r:embed="rId4">
            <a:alphaModFix/>
          </a:blip>
          <a:stretch>
            <a:fillRect/>
          </a:stretch>
        </p:blipFill>
        <p:spPr>
          <a:xfrm>
            <a:off x="923700" y="1428425"/>
            <a:ext cx="2201900" cy="1651425"/>
          </a:xfrm>
          <a:prstGeom prst="rect">
            <a:avLst/>
          </a:prstGeom>
          <a:noFill/>
          <a:ln>
            <a:noFill/>
          </a:ln>
        </p:spPr>
      </p:pic>
      <p:pic>
        <p:nvPicPr>
          <p:cNvPr descr="❤️ Check out Weights &amp; Biases here and sign up for a free demo here: https://www.wandb.com/papers &#10;&#10;Their blog post on hyperparameter optimization is available here:&#10;https://www.wandb.com/articles/find-the-most-important-hyperparameters-in-seconds&#10;&#10;📝 The paper &quot;Depth-Aware Video Frame Interpolation&quot; and its source code are available here:&#10;https://sites.google.com/view/wenbobao/dain&#10;&#10;The promised playlist with a TON of interpolated videos:&#10;https://www.youtube.com/playlist?list=PLDi8wAVyouYNDl7gGdSbWKdRxIogfeD3H&#10;&#10; 🙏 We would like to thank our generous Patreon supporters who make Two Minute Papers possible:&#10;Alex Haro, Alex Paden, Andrew Melnychuk, Angelos Evripiotis, Anthony Vdovitchenko, Benji Rabhan, Brian Gilman, Bryan Learn, Claudio Fernandes, Daniel Hasegan, Dan Kennedy, Dennis Abts, Eric Haddad, Eric Martel, Evan Breznyik, Geronimo Moralez, James Watt, Javier Bustamante, John De Witt, Kaiesh Vohra, Kasia Hayden, Kjartan Olason, Levente Szabo, Lorin Atzberger, Lukas Biewald, Marcin Dukaczewski, Marten Rauschenberg, Maurits van Mastrigt, Michael Albrecht, Michael Jensen, Nader Shakerin, Owen Campbell-Moore, Owen Skarpness, Raul Araújo da Silva, Rob Rowe, Robin Graham, Ryan Monsurate, Shawn Azman, Steef, Steve Messina, Sunil Kim, Taras Bobrovytsky, Thomas Krcmar, Torsten Reil, Tybie Fitzhugh.&#10;https://www.patreon.com/TwoMinutePapers&#10;&#10;Far Cry video source by N00MKRAD: https://www.youtube.com/watch?v=tW0cvyut7Gk&amp;list=PLDi8wAVyouYNDl7gGdSbWKdRxIogfeD3H&amp;index=20&#10;&#10;Splash screen/thumbnail design: Felícia Fehér - http://felicia.hu&#10;&#10;Károly Zsolnai-Fehér's links:&#10;Instagram: https://www.instagram.com/twominutepapers/&#10;Twitter: https://twitter.com/karoly_zsolnai&#10;Web: https://cg.tuwien.ac.at/~zsolnai/&#10;&#10;#DainApp" id="204" name="Google Shape;204;p24" title="This Neural Network Turns Videos Into 60 FPS!">
            <a:hlinkClick r:id="rId5"/>
          </p:cNvPr>
          <p:cNvPicPr preferRelativeResize="0"/>
          <p:nvPr/>
        </p:nvPicPr>
        <p:blipFill>
          <a:blip r:embed="rId6">
            <a:alphaModFix/>
          </a:blip>
          <a:stretch>
            <a:fillRect/>
          </a:stretch>
        </p:blipFill>
        <p:spPr>
          <a:xfrm>
            <a:off x="6018400" y="3289063"/>
            <a:ext cx="2201900" cy="1651425"/>
          </a:xfrm>
          <a:prstGeom prst="rect">
            <a:avLst/>
          </a:prstGeom>
          <a:noFill/>
          <a:ln>
            <a:noFill/>
          </a:ln>
        </p:spPr>
      </p:pic>
      <p:pic>
        <p:nvPicPr>
          <p:cNvPr descr="We combine GRU-RNNs with CNNs for robust action recognition based on 3D voxel and tracking data of human movement.  Our system reaches a classification accuracy of over 93%." id="205" name="Google Shape;205;p24" title="Two-Stream RNN/CNN for action recognition in 3D videos">
            <a:hlinkClick r:id="rId7"/>
          </p:cNvPr>
          <p:cNvPicPr preferRelativeResize="0"/>
          <p:nvPr/>
        </p:nvPicPr>
        <p:blipFill>
          <a:blip r:embed="rId8">
            <a:alphaModFix/>
          </a:blip>
          <a:stretch>
            <a:fillRect/>
          </a:stretch>
        </p:blipFill>
        <p:spPr>
          <a:xfrm>
            <a:off x="6018400" y="1428425"/>
            <a:ext cx="2201900" cy="1651425"/>
          </a:xfrm>
          <a:prstGeom prst="rect">
            <a:avLst/>
          </a:prstGeom>
          <a:noFill/>
          <a:ln>
            <a:noFill/>
          </a:ln>
        </p:spPr>
      </p:pic>
      <p:pic>
        <p:nvPicPr>
          <p:cNvPr descr="The paper &quot;Looking to Listen at the Cocktail Party: A Speaker-Independent Audio-Visual Model for Speech Separation &quot; is available here:&#10;https://looking-to-listen.github.io/&#10;&#10;Pick up cool perks on our Patreon page:&#10;› https://www.patreon.com/TwoMinutePapers&#10;&#10;We would like to thank our generous Patreon supporters who make Two Minute Papers possible:&#10;313V, Andrew Melnychuk, Angelos Evripiotis, Anthony Vdovitchenko, Brian Gilman, Christian Ahlin, Christoph Jadanowski, Dennis Abts, Emmanuel, Eric Haddad, Eric Martel, Evan Breznyik, Geronimo Moralez, John De Witt, Kjartan Olason, Lorin Atzberger, Marten Rauschenberg, Maurits van Mastrigt, Michael Albrecht, Michael Jensen, Morten Punnerud Engelstad, Nader Shakerin, Owen Skarpness, Raul Araújo da Silva, Rob Rowe, Robin Graham, Ryan Monsurate, Shawn Azman, Steef, Steve Messina, Sunil Kim, Thomas Krcmar, Torsten Reil, Zach Boldyga.&#10;https://www.patreon.com/TwoMinutePapers&#10;&#10;Crypto and PayPal links are available below. Thank you very much for your generous support!&#10;› PayPal: https://www.paypal.me/TwoMinutePapers&#10;› Bitcoin: 13hhmJnLEzwXgmgJN7RB6bWVdT7WkrFAHh&#10;› Ethereum: 0x002BB163DfE89B7aD0712846F1a1E53ba6136b5A&#10;› LTC: LM8AUh5bGcNgzq6HaV1jeaJrFvmKxxgiXg&#10;&#10;Thumbnail background image credit: https://pixabay.com/photo-3565815/&#10;Splash screen/thumbnail design: Felícia Fehér - http://felicia.hu&#10;&#10;Károly Zsolnai-Fehér's links:&#10;Facebook: https://www.facebook.com/TwoMinutePapers/&#10;Twitter: https://twitter.com/karoly_zsolnai&#10;Web: https://cg.tuwien.ac.at/~zsolnai/" id="206" name="Google Shape;206;p24" title="This AI Learned To Isolate Speech Signals">
            <a:hlinkClick r:id="rId9"/>
          </p:cNvPr>
          <p:cNvPicPr preferRelativeResize="0"/>
          <p:nvPr/>
        </p:nvPicPr>
        <p:blipFill>
          <a:blip r:embed="rId10">
            <a:alphaModFix/>
          </a:blip>
          <a:stretch>
            <a:fillRect/>
          </a:stretch>
        </p:blipFill>
        <p:spPr>
          <a:xfrm>
            <a:off x="3471050" y="1428425"/>
            <a:ext cx="2201900" cy="1651425"/>
          </a:xfrm>
          <a:prstGeom prst="rect">
            <a:avLst/>
          </a:prstGeom>
          <a:noFill/>
          <a:ln>
            <a:noFill/>
          </a:ln>
        </p:spPr>
      </p:pic>
      <p:pic>
        <p:nvPicPr>
          <p:cNvPr descr="The paper &quot;Video-to-Video Synthesis&quot; and its source code is available here:&#10;https://tcwang0509.github.io/vid2vid/&#10;https://github.com/NVIDIA/vid2vid&#10;&#10;Pick up cool perks on our Patreon page: https://www.patreon.com/TwoMinutePapers&#10;&#10;We would like to thank our generous Patreon supporters who make Two Minute Papers possible:&#10;313V, Andrew Melnychuk, Angelos Evripiotis, Brian Gilman, Christian Ahlin, Christoph Jadanowski, Dennis Abts, Emmanuel, Eric Haddad, Eric Martel, Esa Turkulainen, Evan Breznyik, Geronimo Moralez, Kjartan Olason, Lorin Atzberger, Marten Rauschenberg, Michael Albrecht, Michael Jensen, Milan Lajtoš, Morten Punnerud Engelstad, Nader Shakerin, Owen Skarpness, Raul Araújo da Silva, Rob Rowe, Robin Graham, Ryan Monsurate, Shawn Azman, Steef, Steve Messina, Sunil Kim, Thomas Krcmar, Torsten Reil, Zach Boldyga.&#10;https://www.patreon.com/TwoMinutePapers&#10;&#10;Crypto and PayPal links are available below. Thank you very much for your generous support!&#10;Bitcoin: 13hhmJnLEzwXgmgJN7RB6bWVdT7WkrFAHh&#10;PayPal: https://www.paypal.me/TwoMinutePapers&#10;Ethereum: 0x002BB163DfE89B7aD0712846F1a1E53ba6136b5A&#10;LTC: LM8AUh5bGcNgzq6HaV1jeaJrFvmKxxgiXg&#10;&#10;Two Minute Papers Merch:&#10;US: http://twominutepapers.com/&#10;EU/Worldwide: https://shop.spreadshirt.net/TwoMinutePapers/&#10;&#10;Splash screen/thumbnail design: Felícia Fehér - http://felicia.hu&#10;&#10;Károly Zsolnai-Fehér's links:&#10;Facebook: https://www.facebook.com/TwoMinutePapers/&#10;Twitter: https://twitter.com/karoly_zsolnai&#10;Web: https://cg.tuwien.ac.at/~zsolnai/" id="207" name="Google Shape;207;p24" title="AI-Based Video-to-Video Synthesis">
            <a:hlinkClick r:id="rId11"/>
          </p:cNvPr>
          <p:cNvPicPr preferRelativeResize="0"/>
          <p:nvPr/>
        </p:nvPicPr>
        <p:blipFill>
          <a:blip r:embed="rId12">
            <a:alphaModFix/>
          </a:blip>
          <a:stretch>
            <a:fillRect/>
          </a:stretch>
        </p:blipFill>
        <p:spPr>
          <a:xfrm>
            <a:off x="3471050" y="3289075"/>
            <a:ext cx="2201900" cy="1651425"/>
          </a:xfrm>
          <a:prstGeom prst="rect">
            <a:avLst/>
          </a:prstGeom>
          <a:noFill/>
          <a:ln>
            <a:noFill/>
          </a:ln>
        </p:spPr>
      </p:pic>
      <p:grpSp>
        <p:nvGrpSpPr>
          <p:cNvPr id="208" name="Google Shape;208;p24"/>
          <p:cNvGrpSpPr/>
          <p:nvPr/>
        </p:nvGrpSpPr>
        <p:grpSpPr>
          <a:xfrm>
            <a:off x="743751" y="6023100"/>
            <a:ext cx="1606073" cy="834800"/>
            <a:chOff x="796138" y="2306625"/>
            <a:chExt cx="1606073" cy="834800"/>
          </a:xfrm>
        </p:grpSpPr>
        <p:grpSp>
          <p:nvGrpSpPr>
            <p:cNvPr id="209" name="Google Shape;209;p24"/>
            <p:cNvGrpSpPr/>
            <p:nvPr/>
          </p:nvGrpSpPr>
          <p:grpSpPr>
            <a:xfrm>
              <a:off x="796138" y="2306625"/>
              <a:ext cx="1606073" cy="297225"/>
              <a:chOff x="796138" y="2306625"/>
              <a:chExt cx="1606073" cy="297225"/>
            </a:xfrm>
          </p:grpSpPr>
          <p:sp>
            <p:nvSpPr>
              <p:cNvPr id="210" name="Google Shape;210;p24"/>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11" name="Google Shape;211;p24"/>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213" name="Google Shape;213;p24"/>
          <p:cNvGrpSpPr/>
          <p:nvPr/>
        </p:nvGrpSpPr>
        <p:grpSpPr>
          <a:xfrm>
            <a:off x="3716471" y="6023100"/>
            <a:ext cx="1606073" cy="834800"/>
            <a:chOff x="3768859" y="2306625"/>
            <a:chExt cx="1606073" cy="834800"/>
          </a:xfrm>
        </p:grpSpPr>
        <p:sp>
          <p:nvSpPr>
            <p:cNvPr id="214" name="Google Shape;214;p24"/>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15" name="Google Shape;215;p24"/>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217" name="Google Shape;217;p24"/>
          <p:cNvGrpSpPr/>
          <p:nvPr/>
        </p:nvGrpSpPr>
        <p:grpSpPr>
          <a:xfrm>
            <a:off x="6689402" y="6023100"/>
            <a:ext cx="1606073" cy="834800"/>
            <a:chOff x="6741789" y="2306625"/>
            <a:chExt cx="1606073" cy="834800"/>
          </a:xfrm>
        </p:grpSpPr>
        <p:sp>
          <p:nvSpPr>
            <p:cNvPr id="218" name="Google Shape;218;p24"/>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19" name="Google Shape;219;p24"/>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221" name="Google Shape;221;p24"/>
          <p:cNvGrpSpPr/>
          <p:nvPr/>
        </p:nvGrpSpPr>
        <p:grpSpPr>
          <a:xfrm>
            <a:off x="5204253" y="6023100"/>
            <a:ext cx="1606073" cy="834800"/>
            <a:chOff x="5256641" y="2306625"/>
            <a:chExt cx="1606073" cy="834800"/>
          </a:xfrm>
        </p:grpSpPr>
        <p:sp>
          <p:nvSpPr>
            <p:cNvPr id="222" name="Google Shape;222;p24"/>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23" name="Google Shape;223;p24"/>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225" name="Google Shape;225;p24"/>
          <p:cNvSpPr txBox="1"/>
          <p:nvPr/>
        </p:nvSpPr>
        <p:spPr>
          <a:xfrm>
            <a:off x="235254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grpSp>
        <p:nvGrpSpPr>
          <p:cNvPr id="226" name="Google Shape;226;p24"/>
          <p:cNvGrpSpPr/>
          <p:nvPr/>
        </p:nvGrpSpPr>
        <p:grpSpPr>
          <a:xfrm>
            <a:off x="2240646" y="6023100"/>
            <a:ext cx="1606073" cy="297225"/>
            <a:chOff x="3768859" y="2306625"/>
            <a:chExt cx="1606073" cy="297225"/>
          </a:xfrm>
        </p:grpSpPr>
        <p:sp>
          <p:nvSpPr>
            <p:cNvPr id="227" name="Google Shape;227;p24"/>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28" name="Google Shape;228;p24"/>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4"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 / 45</a:t>
            </a:r>
            <a:endParaRPr sz="1500">
              <a:latin typeface="Roboto"/>
              <a:ea typeface="Roboto"/>
              <a:cs typeface="Roboto"/>
              <a:sym typeface="Roboto"/>
            </a:endParaRPr>
          </a:p>
        </p:txBody>
      </p:sp>
      <p:pic>
        <p:nvPicPr>
          <p:cNvPr descr="See the cloud-native #NVIDIAMaxine platform - new #AI breakthroughs for personalized, engaging and productive video meetings. Service providers can reduce bandwidth usage to one-tenth of H.264 while users get improved eye contact, super resolution, noise removal, virtual backgrounds, closed captioning and more. Learn more: https://nvda.ws/36xbGnS&#10;&#10;Watch the full GTC keynote: https://nvda.ws/30Fa4Vl&#10;&#10;#GAN #ComputerVision" id="230" name="Google Shape;230;p24" title="AI-Powered Video Conferencing with NVIDIA Maxine">
            <a:hlinkClick r:id="rId13"/>
          </p:cNvPr>
          <p:cNvPicPr preferRelativeResize="0"/>
          <p:nvPr/>
        </p:nvPicPr>
        <p:blipFill>
          <a:blip r:embed="rId14">
            <a:alphaModFix/>
          </a:blip>
          <a:stretch>
            <a:fillRect/>
          </a:stretch>
        </p:blipFill>
        <p:spPr>
          <a:xfrm>
            <a:off x="923699" y="3289075"/>
            <a:ext cx="2201900" cy="16514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2" name="Shape 1442"/>
        <p:cNvGrpSpPr/>
        <p:nvPr/>
      </p:nvGrpSpPr>
      <p:grpSpPr>
        <a:xfrm>
          <a:off x="0" y="0"/>
          <a:ext cx="0" cy="0"/>
          <a:chOff x="0" y="0"/>
          <a:chExt cx="0" cy="0"/>
        </a:xfrm>
      </p:grpSpPr>
      <p:sp>
        <p:nvSpPr>
          <p:cNvPr id="1443" name="Google Shape;1443;p60"/>
          <p:cNvSpPr txBox="1"/>
          <p:nvPr>
            <p:ph type="title"/>
          </p:nvPr>
        </p:nvSpPr>
        <p:spPr>
          <a:xfrm>
            <a:off x="542925" y="262200"/>
            <a:ext cx="84678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u="sng">
                <a:solidFill>
                  <a:schemeClr val="hlink"/>
                </a:solidFill>
                <a:hlinkClick r:id="rId3"/>
              </a:rPr>
              <a:t>Unsupervised Extraction of Video Highlights Via Robust Recurrent Auto-encoders</a:t>
            </a:r>
            <a:endParaRPr/>
          </a:p>
        </p:txBody>
      </p:sp>
      <p:sp>
        <p:nvSpPr>
          <p:cNvPr id="1444" name="Google Shape;1444;p60"/>
          <p:cNvSpPr txBox="1"/>
          <p:nvPr/>
        </p:nvSpPr>
        <p:spPr>
          <a:xfrm>
            <a:off x="427250" y="1568475"/>
            <a:ext cx="44523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This method can </a:t>
            </a:r>
            <a:r>
              <a:rPr b="1" lang="en-US" sz="1800">
                <a:solidFill>
                  <a:srgbClr val="595959"/>
                </a:solidFill>
                <a:latin typeface="Roboto"/>
                <a:ea typeface="Roboto"/>
                <a:cs typeface="Roboto"/>
                <a:sym typeface="Roboto"/>
              </a:rPr>
              <a:t>infer highlights</a:t>
            </a:r>
            <a:r>
              <a:rPr lang="en-US" sz="1800">
                <a:solidFill>
                  <a:srgbClr val="595959"/>
                </a:solidFill>
                <a:latin typeface="Roboto"/>
                <a:ea typeface="Roboto"/>
                <a:cs typeface="Roboto"/>
                <a:sym typeface="Roboto"/>
              </a:rPr>
              <a:t> using only a set of downloaded edited videos, without also needing their pre-edited counterparts.</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rPr lang="en-US" sz="1800">
                <a:solidFill>
                  <a:srgbClr val="595959"/>
                </a:solidFill>
                <a:latin typeface="Roboto"/>
                <a:ea typeface="Roboto"/>
                <a:cs typeface="Roboto"/>
                <a:sym typeface="Roboto"/>
              </a:rPr>
              <a:t>Based on the idea that the most significant sub-events within a video class are commonly present among edited videos while less interesting ones appear less frequently, </a:t>
            </a:r>
            <a:r>
              <a:rPr b="1" lang="en-US" sz="1800">
                <a:solidFill>
                  <a:srgbClr val="595959"/>
                </a:solidFill>
                <a:latin typeface="Roboto"/>
                <a:ea typeface="Roboto"/>
                <a:cs typeface="Roboto"/>
                <a:sym typeface="Roboto"/>
              </a:rPr>
              <a:t>they identify the significant sub-events via a robust recurrent auto-encoder trained on a collection of user-edited videos</a:t>
            </a:r>
            <a:r>
              <a:rPr lang="en-US" sz="1800">
                <a:solidFill>
                  <a:srgbClr val="595959"/>
                </a:solidFill>
                <a:latin typeface="Roboto"/>
                <a:ea typeface="Roboto"/>
                <a:cs typeface="Roboto"/>
                <a:sym typeface="Roboto"/>
              </a:rPr>
              <a:t> queried for each particular class of interest. </a:t>
            </a:r>
            <a:endParaRPr sz="1800">
              <a:solidFill>
                <a:srgbClr val="595959"/>
              </a:solidFill>
              <a:latin typeface="Roboto"/>
              <a:ea typeface="Roboto"/>
              <a:cs typeface="Roboto"/>
              <a:sym typeface="Roboto"/>
            </a:endParaRPr>
          </a:p>
        </p:txBody>
      </p:sp>
      <p:grpSp>
        <p:nvGrpSpPr>
          <p:cNvPr id="1445" name="Google Shape;1445;p60"/>
          <p:cNvGrpSpPr/>
          <p:nvPr/>
        </p:nvGrpSpPr>
        <p:grpSpPr>
          <a:xfrm>
            <a:off x="743751" y="6023100"/>
            <a:ext cx="1606073" cy="834800"/>
            <a:chOff x="796138" y="2306625"/>
            <a:chExt cx="1606073" cy="834800"/>
          </a:xfrm>
        </p:grpSpPr>
        <p:grpSp>
          <p:nvGrpSpPr>
            <p:cNvPr id="1446" name="Google Shape;1446;p60"/>
            <p:cNvGrpSpPr/>
            <p:nvPr/>
          </p:nvGrpSpPr>
          <p:grpSpPr>
            <a:xfrm>
              <a:off x="796138" y="2306625"/>
              <a:ext cx="1606073" cy="297225"/>
              <a:chOff x="796138" y="2306625"/>
              <a:chExt cx="1606073" cy="297225"/>
            </a:xfrm>
          </p:grpSpPr>
          <p:sp>
            <p:nvSpPr>
              <p:cNvPr id="1447" name="Google Shape;1447;p60"/>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48" name="Google Shape;1448;p60"/>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60"/>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450" name="Google Shape;1450;p60"/>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sp>
        <p:nvSpPr>
          <p:cNvPr id="1451" name="Google Shape;1451;p60"/>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452" name="Google Shape;1452;p60"/>
          <p:cNvGrpSpPr/>
          <p:nvPr/>
        </p:nvGrpSpPr>
        <p:grpSpPr>
          <a:xfrm>
            <a:off x="2231323" y="6023100"/>
            <a:ext cx="1606073" cy="834800"/>
            <a:chOff x="2283710" y="2306625"/>
            <a:chExt cx="1606073" cy="834800"/>
          </a:xfrm>
        </p:grpSpPr>
        <p:sp>
          <p:nvSpPr>
            <p:cNvPr id="1453" name="Google Shape;1453;p6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455" name="Google Shape;1455;p6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56" name="Google Shape;1456;p60"/>
          <p:cNvGrpSpPr/>
          <p:nvPr/>
        </p:nvGrpSpPr>
        <p:grpSpPr>
          <a:xfrm>
            <a:off x="3716573" y="6023100"/>
            <a:ext cx="1606073" cy="297225"/>
            <a:chOff x="2283710" y="2306625"/>
            <a:chExt cx="1606073" cy="297225"/>
          </a:xfrm>
        </p:grpSpPr>
        <p:sp>
          <p:nvSpPr>
            <p:cNvPr id="1457" name="Google Shape;1457;p6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459" name="Google Shape;1459;p60"/>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460" name="Google Shape;1460;p60"/>
          <p:cNvGrpSpPr/>
          <p:nvPr/>
        </p:nvGrpSpPr>
        <p:grpSpPr>
          <a:xfrm>
            <a:off x="5207235" y="6023100"/>
            <a:ext cx="1606073" cy="297225"/>
            <a:chOff x="2283710" y="2306625"/>
            <a:chExt cx="1606073" cy="297225"/>
          </a:xfrm>
        </p:grpSpPr>
        <p:sp>
          <p:nvSpPr>
            <p:cNvPr id="1461" name="Google Shape;1461;p60"/>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63" name="Google Shape;1463;p60"/>
          <p:cNvGrpSpPr/>
          <p:nvPr/>
        </p:nvGrpSpPr>
        <p:grpSpPr>
          <a:xfrm>
            <a:off x="6689410" y="6023100"/>
            <a:ext cx="1606073" cy="297225"/>
            <a:chOff x="2266673" y="2306625"/>
            <a:chExt cx="1606073" cy="297225"/>
          </a:xfrm>
        </p:grpSpPr>
        <p:sp>
          <p:nvSpPr>
            <p:cNvPr id="1464" name="Google Shape;1464;p60"/>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466" name="Google Shape;1466;p60"/>
          <p:cNvPicPr preferRelativeResize="0"/>
          <p:nvPr/>
        </p:nvPicPr>
        <p:blipFill>
          <a:blip r:embed="rId4">
            <a:alphaModFix/>
          </a:blip>
          <a:stretch>
            <a:fillRect/>
          </a:stretch>
        </p:blipFill>
        <p:spPr>
          <a:xfrm>
            <a:off x="5282050" y="1558162"/>
            <a:ext cx="3861949" cy="3741674"/>
          </a:xfrm>
          <a:prstGeom prst="rect">
            <a:avLst/>
          </a:prstGeom>
          <a:noFill/>
          <a:ln>
            <a:noFill/>
          </a:ln>
        </p:spPr>
      </p:pic>
      <p:sp>
        <p:nvSpPr>
          <p:cNvPr id="1467" name="Google Shape;1467;p60"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40 / 45</a:t>
            </a:r>
            <a:endParaRPr sz="15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1" name="Shape 1471"/>
        <p:cNvGrpSpPr/>
        <p:nvPr/>
      </p:nvGrpSpPr>
      <p:grpSpPr>
        <a:xfrm>
          <a:off x="0" y="0"/>
          <a:ext cx="0" cy="0"/>
          <a:chOff x="0" y="0"/>
          <a:chExt cx="0" cy="0"/>
        </a:xfrm>
      </p:grpSpPr>
      <p:pic>
        <p:nvPicPr>
          <p:cNvPr id="1472" name="Google Shape;1472;p61"/>
          <p:cNvPicPr preferRelativeResize="0"/>
          <p:nvPr/>
        </p:nvPicPr>
        <p:blipFill>
          <a:blip r:embed="rId3">
            <a:alphaModFix/>
          </a:blip>
          <a:stretch>
            <a:fillRect/>
          </a:stretch>
        </p:blipFill>
        <p:spPr>
          <a:xfrm>
            <a:off x="4645550" y="1568475"/>
            <a:ext cx="4158851" cy="3497780"/>
          </a:xfrm>
          <a:prstGeom prst="rect">
            <a:avLst/>
          </a:prstGeom>
          <a:noFill/>
          <a:ln>
            <a:noFill/>
          </a:ln>
        </p:spPr>
      </p:pic>
      <p:sp>
        <p:nvSpPr>
          <p:cNvPr id="1473" name="Google Shape;1473;p61"/>
          <p:cNvSpPr txBox="1"/>
          <p:nvPr>
            <p:ph type="title"/>
          </p:nvPr>
        </p:nvSpPr>
        <p:spPr>
          <a:xfrm>
            <a:off x="542925" y="262200"/>
            <a:ext cx="84678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u="sng">
                <a:solidFill>
                  <a:schemeClr val="hlink"/>
                </a:solidFill>
                <a:hlinkClick r:id="rId4"/>
              </a:rPr>
              <a:t>Unsupervised Extraction of Video Highlights Via Robust Recurrent Auto-encoders</a:t>
            </a:r>
            <a:endParaRPr/>
          </a:p>
        </p:txBody>
      </p:sp>
      <p:sp>
        <p:nvSpPr>
          <p:cNvPr id="1474" name="Google Shape;1474;p61"/>
          <p:cNvSpPr txBox="1"/>
          <p:nvPr/>
        </p:nvSpPr>
        <p:spPr>
          <a:xfrm>
            <a:off x="427250" y="1568475"/>
            <a:ext cx="4452300" cy="3333300"/>
          </a:xfrm>
          <a:prstGeom prst="rect">
            <a:avLst/>
          </a:prstGeom>
          <a:noFill/>
          <a:ln>
            <a:noFill/>
          </a:ln>
        </p:spPr>
        <p:txBody>
          <a:bodyPr anchorCtr="0" anchor="t" bIns="0" lIns="0" spcFirstLastPara="1" rIns="0" wrap="square" tIns="52700">
            <a:noAutofit/>
          </a:bodyPr>
          <a:lstStyle/>
          <a:p>
            <a:pPr indent="0" lvl="0" marL="0" rtl="0" algn="l">
              <a:spcBef>
                <a:spcPts val="315"/>
              </a:spcBef>
              <a:spcAft>
                <a:spcPts val="0"/>
              </a:spcAft>
              <a:buClr>
                <a:schemeClr val="dk1"/>
              </a:buClr>
              <a:buSzPts val="1100"/>
              <a:buFont typeface="Arial"/>
              <a:buNone/>
            </a:pPr>
            <a:r>
              <a:rPr lang="en-US" sz="1800">
                <a:solidFill>
                  <a:srgbClr val="595959"/>
                </a:solidFill>
                <a:latin typeface="Roboto"/>
                <a:ea typeface="Roboto"/>
                <a:cs typeface="Roboto"/>
                <a:sym typeface="Roboto"/>
              </a:rPr>
              <a:t>The auto-encoder is </a:t>
            </a:r>
            <a:r>
              <a:rPr b="1" lang="en-US" sz="1800">
                <a:solidFill>
                  <a:srgbClr val="595959"/>
                </a:solidFill>
                <a:latin typeface="Roboto"/>
                <a:ea typeface="Roboto"/>
                <a:cs typeface="Roboto"/>
                <a:sym typeface="Roboto"/>
              </a:rPr>
              <a:t>trained using a proposed shrinking exponential loss function</a:t>
            </a:r>
            <a:r>
              <a:rPr lang="en-US" sz="1800">
                <a:solidFill>
                  <a:srgbClr val="595959"/>
                </a:solidFill>
                <a:latin typeface="Roboto"/>
                <a:ea typeface="Roboto"/>
                <a:cs typeface="Roboto"/>
                <a:sym typeface="Roboto"/>
              </a:rPr>
              <a:t> that makes it robust to noise in the web-crawled training data, and is configured with</a:t>
            </a:r>
            <a:r>
              <a:rPr b="1" lang="en-US" sz="1800">
                <a:solidFill>
                  <a:srgbClr val="595959"/>
                </a:solidFill>
                <a:latin typeface="Roboto"/>
                <a:ea typeface="Roboto"/>
                <a:cs typeface="Roboto"/>
                <a:sym typeface="Roboto"/>
              </a:rPr>
              <a:t> bidirectional long short term memory (LSTM)</a:t>
            </a:r>
            <a:r>
              <a:rPr lang="en-US" sz="1800">
                <a:solidFill>
                  <a:srgbClr val="595959"/>
                </a:solidFill>
                <a:latin typeface="Roboto"/>
                <a:ea typeface="Roboto"/>
                <a:cs typeface="Roboto"/>
                <a:sym typeface="Roboto"/>
              </a:rPr>
              <a:t> cells to better model the temporal structure of highlight segments.</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p:txBody>
      </p:sp>
      <p:grpSp>
        <p:nvGrpSpPr>
          <p:cNvPr id="1475" name="Google Shape;1475;p61"/>
          <p:cNvGrpSpPr/>
          <p:nvPr/>
        </p:nvGrpSpPr>
        <p:grpSpPr>
          <a:xfrm>
            <a:off x="743751" y="6023100"/>
            <a:ext cx="1606073" cy="834800"/>
            <a:chOff x="796138" y="2306625"/>
            <a:chExt cx="1606073" cy="834800"/>
          </a:xfrm>
        </p:grpSpPr>
        <p:grpSp>
          <p:nvGrpSpPr>
            <p:cNvPr id="1476" name="Google Shape;1476;p61"/>
            <p:cNvGrpSpPr/>
            <p:nvPr/>
          </p:nvGrpSpPr>
          <p:grpSpPr>
            <a:xfrm>
              <a:off x="796138" y="2306625"/>
              <a:ext cx="1606073" cy="297225"/>
              <a:chOff x="796138" y="2306625"/>
              <a:chExt cx="1606073" cy="297225"/>
            </a:xfrm>
          </p:grpSpPr>
          <p:sp>
            <p:nvSpPr>
              <p:cNvPr id="1477" name="Google Shape;1477;p61"/>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78" name="Google Shape;1478;p61"/>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61"/>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480" name="Google Shape;1480;p61"/>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 &amp; scenes highlighting</a:t>
            </a:r>
            <a:endParaRPr b="1" sz="900">
              <a:solidFill>
                <a:srgbClr val="0B7140"/>
              </a:solidFill>
              <a:latin typeface="Roboto"/>
              <a:ea typeface="Roboto"/>
              <a:cs typeface="Roboto"/>
              <a:sym typeface="Roboto"/>
            </a:endParaRPr>
          </a:p>
        </p:txBody>
      </p:sp>
      <p:sp>
        <p:nvSpPr>
          <p:cNvPr id="1481" name="Google Shape;1481;p61"/>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482" name="Google Shape;1482;p61"/>
          <p:cNvGrpSpPr/>
          <p:nvPr/>
        </p:nvGrpSpPr>
        <p:grpSpPr>
          <a:xfrm>
            <a:off x="2231323" y="6023100"/>
            <a:ext cx="1606073" cy="834800"/>
            <a:chOff x="2283710" y="2306625"/>
            <a:chExt cx="1606073" cy="834800"/>
          </a:xfrm>
        </p:grpSpPr>
        <p:sp>
          <p:nvSpPr>
            <p:cNvPr id="1483" name="Google Shape;1483;p6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485" name="Google Shape;1485;p6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86" name="Google Shape;1486;p61"/>
          <p:cNvGrpSpPr/>
          <p:nvPr/>
        </p:nvGrpSpPr>
        <p:grpSpPr>
          <a:xfrm>
            <a:off x="3716573" y="6023100"/>
            <a:ext cx="1606073" cy="297225"/>
            <a:chOff x="2283710" y="2306625"/>
            <a:chExt cx="1606073" cy="297225"/>
          </a:xfrm>
        </p:grpSpPr>
        <p:sp>
          <p:nvSpPr>
            <p:cNvPr id="1487" name="Google Shape;1487;p6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489" name="Google Shape;1489;p61"/>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490" name="Google Shape;1490;p61"/>
          <p:cNvGrpSpPr/>
          <p:nvPr/>
        </p:nvGrpSpPr>
        <p:grpSpPr>
          <a:xfrm>
            <a:off x="5207235" y="6023100"/>
            <a:ext cx="1606073" cy="297225"/>
            <a:chOff x="2283710" y="2306625"/>
            <a:chExt cx="1606073" cy="297225"/>
          </a:xfrm>
        </p:grpSpPr>
        <p:sp>
          <p:nvSpPr>
            <p:cNvPr id="1491" name="Google Shape;1491;p61"/>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493" name="Google Shape;1493;p61"/>
          <p:cNvGrpSpPr/>
          <p:nvPr/>
        </p:nvGrpSpPr>
        <p:grpSpPr>
          <a:xfrm>
            <a:off x="6689410" y="6023100"/>
            <a:ext cx="1606073" cy="297225"/>
            <a:chOff x="2266673" y="2306625"/>
            <a:chExt cx="1606073" cy="297225"/>
          </a:xfrm>
        </p:grpSpPr>
        <p:sp>
          <p:nvSpPr>
            <p:cNvPr id="1494" name="Google Shape;1494;p61"/>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496" name="Google Shape;1496;p61"/>
          <p:cNvPicPr preferRelativeResize="0"/>
          <p:nvPr/>
        </p:nvPicPr>
        <p:blipFill>
          <a:blip r:embed="rId5">
            <a:alphaModFix/>
          </a:blip>
          <a:stretch>
            <a:fillRect/>
          </a:stretch>
        </p:blipFill>
        <p:spPr>
          <a:xfrm>
            <a:off x="2349825" y="3798875"/>
            <a:ext cx="2295725" cy="2224225"/>
          </a:xfrm>
          <a:prstGeom prst="rect">
            <a:avLst/>
          </a:prstGeom>
          <a:noFill/>
          <a:ln>
            <a:noFill/>
          </a:ln>
        </p:spPr>
      </p:pic>
      <p:sp>
        <p:nvSpPr>
          <p:cNvPr id="1497" name="Google Shape;1497;p61"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41 / 45</a:t>
            </a:r>
            <a:endParaRPr sz="15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1" name="Shape 1501"/>
        <p:cNvGrpSpPr/>
        <p:nvPr/>
      </p:nvGrpSpPr>
      <p:grpSpPr>
        <a:xfrm>
          <a:off x="0" y="0"/>
          <a:ext cx="0" cy="0"/>
          <a:chOff x="0" y="0"/>
          <a:chExt cx="0" cy="0"/>
        </a:xfrm>
      </p:grpSpPr>
      <p:sp>
        <p:nvSpPr>
          <p:cNvPr id="1502" name="Google Shape;1502;p62"/>
          <p:cNvSpPr txBox="1"/>
          <p:nvPr>
            <p:ph type="title"/>
          </p:nvPr>
        </p:nvSpPr>
        <p:spPr>
          <a:xfrm>
            <a:off x="542925" y="262200"/>
            <a:ext cx="84678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u="sng">
                <a:solidFill>
                  <a:schemeClr val="hlink"/>
                </a:solidFill>
                <a:hlinkClick r:id="rId3"/>
              </a:rPr>
              <a:t>Unsupervised Extraction of Video Highlights Via Robust Recurrent Auto-encoders</a:t>
            </a:r>
            <a:endParaRPr/>
          </a:p>
        </p:txBody>
      </p:sp>
      <p:sp>
        <p:nvSpPr>
          <p:cNvPr id="1503" name="Google Shape;1503;p62"/>
          <p:cNvSpPr txBox="1"/>
          <p:nvPr/>
        </p:nvSpPr>
        <p:spPr>
          <a:xfrm>
            <a:off x="427250" y="1568475"/>
            <a:ext cx="4854900" cy="3333300"/>
          </a:xfrm>
          <a:prstGeom prst="rect">
            <a:avLst/>
          </a:prstGeom>
          <a:noFill/>
          <a:ln>
            <a:noFill/>
          </a:ln>
        </p:spPr>
        <p:txBody>
          <a:bodyPr anchorCtr="0" anchor="t" bIns="0" lIns="0" spcFirstLastPara="1" rIns="0" wrap="square" tIns="52700">
            <a:noAutofit/>
          </a:bodyPr>
          <a:lstStyle/>
          <a:p>
            <a:pPr indent="-342900" lvl="0" marL="457200" rtl="0" algn="l">
              <a:spcBef>
                <a:spcPts val="315"/>
              </a:spcBef>
              <a:spcAft>
                <a:spcPts val="0"/>
              </a:spcAft>
              <a:buClr>
                <a:srgbClr val="595959"/>
              </a:buClr>
              <a:buSzPts val="1800"/>
              <a:buFont typeface="Roboto"/>
              <a:buChar char="●"/>
            </a:pPr>
            <a:r>
              <a:rPr b="1" lang="en-US" sz="1800">
                <a:solidFill>
                  <a:srgbClr val="595959"/>
                </a:solidFill>
                <a:latin typeface="Roboto"/>
                <a:ea typeface="Roboto"/>
                <a:cs typeface="Roboto"/>
                <a:sym typeface="Roboto"/>
              </a:rPr>
              <a:t>Acquisition of Training Data</a:t>
            </a:r>
            <a:r>
              <a:rPr lang="en-US" sz="1800">
                <a:solidFill>
                  <a:srgbClr val="595959"/>
                </a:solidFill>
                <a:latin typeface="Roboto"/>
                <a:ea typeface="Roboto"/>
                <a:cs typeface="Roboto"/>
                <a:sym typeface="Roboto"/>
              </a:rPr>
              <a:t>: starts with a simple video crawling step.</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Char char="●"/>
            </a:pPr>
            <a:r>
              <a:rPr b="1" lang="en-US" sz="1800">
                <a:solidFill>
                  <a:srgbClr val="595959"/>
                </a:solidFill>
                <a:latin typeface="Roboto"/>
                <a:ea typeface="Roboto"/>
                <a:cs typeface="Roboto"/>
                <a:sym typeface="Roboto"/>
              </a:rPr>
              <a:t>Temporal Segmentation:</a:t>
            </a:r>
            <a:r>
              <a:rPr lang="en-US" sz="1800">
                <a:solidFill>
                  <a:srgbClr val="595959"/>
                </a:solidFill>
                <a:latin typeface="Roboto"/>
                <a:ea typeface="Roboto"/>
                <a:cs typeface="Roboto"/>
                <a:sym typeface="Roboto"/>
              </a:rPr>
              <a:t> A highlight can be defined as a motion or moment of interest with respect to the video domain context.</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Char char="●"/>
            </a:pPr>
            <a:r>
              <a:rPr b="1" lang="en-US" sz="1800">
                <a:solidFill>
                  <a:srgbClr val="595959"/>
                </a:solidFill>
                <a:latin typeface="Roboto"/>
                <a:ea typeface="Roboto"/>
                <a:cs typeface="Roboto"/>
                <a:sym typeface="Roboto"/>
              </a:rPr>
              <a:t>Feature Representation: </a:t>
            </a:r>
            <a:r>
              <a:rPr lang="en-US" sz="1800">
                <a:solidFill>
                  <a:srgbClr val="595959"/>
                </a:solidFill>
                <a:latin typeface="Roboto"/>
                <a:ea typeface="Roboto"/>
                <a:cs typeface="Roboto"/>
                <a:sym typeface="Roboto"/>
              </a:rPr>
              <a:t>features extracted at higher layers of a convolutional neural network are generic features that have good transfer learning capabilities across different domains.</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Char char="●"/>
            </a:pPr>
            <a:r>
              <a:rPr b="1" lang="en-US" sz="1800">
                <a:solidFill>
                  <a:srgbClr val="595959"/>
                </a:solidFill>
                <a:latin typeface="Roboto"/>
                <a:ea typeface="Roboto"/>
                <a:cs typeface="Roboto"/>
                <a:sym typeface="Roboto"/>
              </a:rPr>
              <a:t>Unsupervised Learning: </a:t>
            </a:r>
            <a:r>
              <a:rPr lang="en-US" sz="1800">
                <a:solidFill>
                  <a:srgbClr val="595959"/>
                </a:solidFill>
                <a:latin typeface="Roboto"/>
                <a:ea typeface="Roboto"/>
                <a:cs typeface="Roboto"/>
                <a:sym typeface="Roboto"/>
              </a:rPr>
              <a:t>Learn a discriminative model for highlight detection using a novel robust recurrent autoencoder</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p:txBody>
      </p:sp>
      <p:grpSp>
        <p:nvGrpSpPr>
          <p:cNvPr id="1504" name="Google Shape;1504;p62"/>
          <p:cNvGrpSpPr/>
          <p:nvPr/>
        </p:nvGrpSpPr>
        <p:grpSpPr>
          <a:xfrm>
            <a:off x="743751" y="6023100"/>
            <a:ext cx="1606073" cy="834800"/>
            <a:chOff x="796138" y="2306625"/>
            <a:chExt cx="1606073" cy="834800"/>
          </a:xfrm>
        </p:grpSpPr>
        <p:grpSp>
          <p:nvGrpSpPr>
            <p:cNvPr id="1505" name="Google Shape;1505;p62"/>
            <p:cNvGrpSpPr/>
            <p:nvPr/>
          </p:nvGrpSpPr>
          <p:grpSpPr>
            <a:xfrm>
              <a:off x="796138" y="2306625"/>
              <a:ext cx="1606073" cy="297225"/>
              <a:chOff x="796138" y="2306625"/>
              <a:chExt cx="1606073" cy="297225"/>
            </a:xfrm>
          </p:grpSpPr>
          <p:sp>
            <p:nvSpPr>
              <p:cNvPr id="1506" name="Google Shape;1506;p62"/>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507" name="Google Shape;1507;p62"/>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62"/>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509" name="Google Shape;1509;p62"/>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 &amp; scenes highlighting</a:t>
            </a:r>
            <a:endParaRPr b="1" sz="900">
              <a:solidFill>
                <a:srgbClr val="0B7140"/>
              </a:solidFill>
              <a:latin typeface="Roboto"/>
              <a:ea typeface="Roboto"/>
              <a:cs typeface="Roboto"/>
              <a:sym typeface="Roboto"/>
            </a:endParaRPr>
          </a:p>
        </p:txBody>
      </p:sp>
      <p:sp>
        <p:nvSpPr>
          <p:cNvPr id="1510" name="Google Shape;1510;p62"/>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511" name="Google Shape;1511;p62"/>
          <p:cNvGrpSpPr/>
          <p:nvPr/>
        </p:nvGrpSpPr>
        <p:grpSpPr>
          <a:xfrm>
            <a:off x="2231323" y="6023100"/>
            <a:ext cx="1606073" cy="834800"/>
            <a:chOff x="2283710" y="2306625"/>
            <a:chExt cx="1606073" cy="834800"/>
          </a:xfrm>
        </p:grpSpPr>
        <p:sp>
          <p:nvSpPr>
            <p:cNvPr id="1512" name="Google Shape;1512;p6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2"/>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514" name="Google Shape;1514;p6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515" name="Google Shape;1515;p62"/>
          <p:cNvGrpSpPr/>
          <p:nvPr/>
        </p:nvGrpSpPr>
        <p:grpSpPr>
          <a:xfrm>
            <a:off x="3716573" y="6023100"/>
            <a:ext cx="1606073" cy="297225"/>
            <a:chOff x="2283710" y="2306625"/>
            <a:chExt cx="1606073" cy="297225"/>
          </a:xfrm>
        </p:grpSpPr>
        <p:sp>
          <p:nvSpPr>
            <p:cNvPr id="1516" name="Google Shape;1516;p6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518" name="Google Shape;1518;p62"/>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519" name="Google Shape;1519;p62"/>
          <p:cNvGrpSpPr/>
          <p:nvPr/>
        </p:nvGrpSpPr>
        <p:grpSpPr>
          <a:xfrm>
            <a:off x="5207235" y="6023100"/>
            <a:ext cx="1606073" cy="297225"/>
            <a:chOff x="2283710" y="2306625"/>
            <a:chExt cx="1606073" cy="297225"/>
          </a:xfrm>
        </p:grpSpPr>
        <p:sp>
          <p:nvSpPr>
            <p:cNvPr id="1520" name="Google Shape;1520;p62"/>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2"/>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522" name="Google Shape;1522;p62"/>
          <p:cNvGrpSpPr/>
          <p:nvPr/>
        </p:nvGrpSpPr>
        <p:grpSpPr>
          <a:xfrm>
            <a:off x="6689410" y="6023100"/>
            <a:ext cx="1606073" cy="297225"/>
            <a:chOff x="2266673" y="2306625"/>
            <a:chExt cx="1606073" cy="297225"/>
          </a:xfrm>
        </p:grpSpPr>
        <p:sp>
          <p:nvSpPr>
            <p:cNvPr id="1523" name="Google Shape;1523;p62"/>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2"/>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525" name="Google Shape;1525;p62"/>
          <p:cNvPicPr preferRelativeResize="0"/>
          <p:nvPr/>
        </p:nvPicPr>
        <p:blipFill>
          <a:blip r:embed="rId4">
            <a:alphaModFix/>
          </a:blip>
          <a:stretch>
            <a:fillRect/>
          </a:stretch>
        </p:blipFill>
        <p:spPr>
          <a:xfrm>
            <a:off x="5282050" y="1558162"/>
            <a:ext cx="3861949" cy="3741674"/>
          </a:xfrm>
          <a:prstGeom prst="rect">
            <a:avLst/>
          </a:prstGeom>
          <a:noFill/>
          <a:ln>
            <a:noFill/>
          </a:ln>
        </p:spPr>
      </p:pic>
      <p:sp>
        <p:nvSpPr>
          <p:cNvPr id="1526" name="Google Shape;1526;p62"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42 / 45</a:t>
            </a:r>
            <a:endParaRPr sz="15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0" name="Shape 1530"/>
        <p:cNvGrpSpPr/>
        <p:nvPr/>
      </p:nvGrpSpPr>
      <p:grpSpPr>
        <a:xfrm>
          <a:off x="0" y="0"/>
          <a:ext cx="0" cy="0"/>
          <a:chOff x="0" y="0"/>
          <a:chExt cx="0" cy="0"/>
        </a:xfrm>
      </p:grpSpPr>
      <p:sp>
        <p:nvSpPr>
          <p:cNvPr id="1531" name="Google Shape;1531;p63"/>
          <p:cNvSpPr txBox="1"/>
          <p:nvPr>
            <p:ph type="title"/>
          </p:nvPr>
        </p:nvSpPr>
        <p:spPr>
          <a:xfrm>
            <a:off x="542925" y="262200"/>
            <a:ext cx="84678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u="sng">
                <a:solidFill>
                  <a:schemeClr val="hlink"/>
                </a:solidFill>
                <a:hlinkClick r:id="rId3"/>
              </a:rPr>
              <a:t>Unsupervised Extraction of Video Highlights Via Robust Recurrent Auto-encoders</a:t>
            </a:r>
            <a:endParaRPr/>
          </a:p>
        </p:txBody>
      </p:sp>
      <p:grpSp>
        <p:nvGrpSpPr>
          <p:cNvPr id="1532" name="Google Shape;1532;p63"/>
          <p:cNvGrpSpPr/>
          <p:nvPr/>
        </p:nvGrpSpPr>
        <p:grpSpPr>
          <a:xfrm>
            <a:off x="743751" y="6023100"/>
            <a:ext cx="1606073" cy="834800"/>
            <a:chOff x="796138" y="2306625"/>
            <a:chExt cx="1606073" cy="834800"/>
          </a:xfrm>
        </p:grpSpPr>
        <p:grpSp>
          <p:nvGrpSpPr>
            <p:cNvPr id="1533" name="Google Shape;1533;p63"/>
            <p:cNvGrpSpPr/>
            <p:nvPr/>
          </p:nvGrpSpPr>
          <p:grpSpPr>
            <a:xfrm>
              <a:off x="796138" y="2306625"/>
              <a:ext cx="1606073" cy="297225"/>
              <a:chOff x="796138" y="2306625"/>
              <a:chExt cx="1606073" cy="297225"/>
            </a:xfrm>
          </p:grpSpPr>
          <p:sp>
            <p:nvSpPr>
              <p:cNvPr id="1534" name="Google Shape;1534;p63"/>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535" name="Google Shape;1535;p63"/>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63"/>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sp>
        <p:nvSpPr>
          <p:cNvPr id="1537" name="Google Shape;1537;p63"/>
          <p:cNvSpPr txBox="1"/>
          <p:nvPr/>
        </p:nvSpPr>
        <p:spPr>
          <a:xfrm>
            <a:off x="681330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Video Summarization &amp; scenes highlighting</a:t>
            </a:r>
            <a:endParaRPr b="1" sz="900">
              <a:solidFill>
                <a:srgbClr val="0B7140"/>
              </a:solidFill>
              <a:latin typeface="Roboto"/>
              <a:ea typeface="Roboto"/>
              <a:cs typeface="Roboto"/>
              <a:sym typeface="Roboto"/>
            </a:endParaRPr>
          </a:p>
        </p:txBody>
      </p:sp>
      <p:sp>
        <p:nvSpPr>
          <p:cNvPr id="1538" name="Google Shape;1538;p63"/>
          <p:cNvSpPr txBox="1"/>
          <p:nvPr/>
        </p:nvSpPr>
        <p:spPr>
          <a:xfrm>
            <a:off x="383760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nvGrpSpPr>
          <p:cNvPr id="1539" name="Google Shape;1539;p63"/>
          <p:cNvGrpSpPr/>
          <p:nvPr/>
        </p:nvGrpSpPr>
        <p:grpSpPr>
          <a:xfrm>
            <a:off x="2231323" y="6023100"/>
            <a:ext cx="1606073" cy="834800"/>
            <a:chOff x="2283710" y="2306625"/>
            <a:chExt cx="1606073" cy="834800"/>
          </a:xfrm>
        </p:grpSpPr>
        <p:sp>
          <p:nvSpPr>
            <p:cNvPr id="1540" name="Google Shape;1540;p6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1542" name="Google Shape;1542;p6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543" name="Google Shape;1543;p63"/>
          <p:cNvGrpSpPr/>
          <p:nvPr/>
        </p:nvGrpSpPr>
        <p:grpSpPr>
          <a:xfrm>
            <a:off x="3716573" y="6023100"/>
            <a:ext cx="1606073" cy="297225"/>
            <a:chOff x="2283710" y="2306625"/>
            <a:chExt cx="1606073" cy="297225"/>
          </a:xfrm>
        </p:grpSpPr>
        <p:sp>
          <p:nvSpPr>
            <p:cNvPr id="1544" name="Google Shape;1544;p6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1546" name="Google Shape;1546;p63"/>
          <p:cNvSpPr txBox="1"/>
          <p:nvPr/>
        </p:nvSpPr>
        <p:spPr>
          <a:xfrm>
            <a:off x="5325391"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nvGrpSpPr>
          <p:cNvPr id="1547" name="Google Shape;1547;p63"/>
          <p:cNvGrpSpPr/>
          <p:nvPr/>
        </p:nvGrpSpPr>
        <p:grpSpPr>
          <a:xfrm>
            <a:off x="5207235" y="6023100"/>
            <a:ext cx="1606073" cy="297225"/>
            <a:chOff x="2283710" y="2306625"/>
            <a:chExt cx="1606073" cy="297225"/>
          </a:xfrm>
        </p:grpSpPr>
        <p:sp>
          <p:nvSpPr>
            <p:cNvPr id="1548" name="Google Shape;1548;p63"/>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grpSp>
        <p:nvGrpSpPr>
          <p:cNvPr id="1550" name="Google Shape;1550;p63"/>
          <p:cNvGrpSpPr/>
          <p:nvPr/>
        </p:nvGrpSpPr>
        <p:grpSpPr>
          <a:xfrm>
            <a:off x="6689410" y="6023100"/>
            <a:ext cx="1606073" cy="297225"/>
            <a:chOff x="2266673" y="2306625"/>
            <a:chExt cx="1606073" cy="297225"/>
          </a:xfrm>
        </p:grpSpPr>
        <p:sp>
          <p:nvSpPr>
            <p:cNvPr id="1551" name="Google Shape;1551;p63"/>
            <p:cNvSpPr/>
            <p:nvPr/>
          </p:nvSpPr>
          <p:spPr>
            <a:xfrm>
              <a:off x="2266845"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flipH="1">
              <a:off x="2266673"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1553" name="Google Shape;1553;p63"/>
          <p:cNvPicPr preferRelativeResize="0"/>
          <p:nvPr/>
        </p:nvPicPr>
        <p:blipFill>
          <a:blip r:embed="rId4">
            <a:alphaModFix/>
          </a:blip>
          <a:stretch>
            <a:fillRect/>
          </a:stretch>
        </p:blipFill>
        <p:spPr>
          <a:xfrm>
            <a:off x="1695675" y="1371600"/>
            <a:ext cx="6162299" cy="4384701"/>
          </a:xfrm>
          <a:prstGeom prst="rect">
            <a:avLst/>
          </a:prstGeom>
          <a:noFill/>
          <a:ln>
            <a:noFill/>
          </a:ln>
        </p:spPr>
      </p:pic>
      <p:sp>
        <p:nvSpPr>
          <p:cNvPr id="1554" name="Google Shape;1554;p63"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43 / 45</a:t>
            </a:r>
            <a:endParaRPr sz="15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8" name="Shape 1558"/>
        <p:cNvGrpSpPr/>
        <p:nvPr/>
      </p:nvGrpSpPr>
      <p:grpSpPr>
        <a:xfrm>
          <a:off x="0" y="0"/>
          <a:ext cx="0" cy="0"/>
          <a:chOff x="0" y="0"/>
          <a:chExt cx="0" cy="0"/>
        </a:xfrm>
      </p:grpSpPr>
      <p:sp>
        <p:nvSpPr>
          <p:cNvPr id="1559" name="Google Shape;1559;p64"/>
          <p:cNvSpPr txBox="1"/>
          <p:nvPr/>
        </p:nvSpPr>
        <p:spPr>
          <a:xfrm>
            <a:off x="427250" y="1568475"/>
            <a:ext cx="8163900" cy="3333300"/>
          </a:xfrm>
          <a:prstGeom prst="rect">
            <a:avLst/>
          </a:prstGeom>
          <a:noFill/>
          <a:ln>
            <a:noFill/>
          </a:ln>
        </p:spPr>
        <p:txBody>
          <a:bodyPr anchorCtr="0" anchor="t" bIns="0" lIns="0" spcFirstLastPara="1" rIns="0" wrap="square" tIns="52700">
            <a:noAutofit/>
          </a:bodyPr>
          <a:lstStyle/>
          <a:p>
            <a:pPr indent="-342900" lvl="0" marL="457200" rtl="0" algn="l">
              <a:spcBef>
                <a:spcPts val="315"/>
              </a:spcBef>
              <a:spcAft>
                <a:spcPts val="0"/>
              </a:spcAft>
              <a:buClr>
                <a:schemeClr val="dk1"/>
              </a:buClr>
              <a:buSzPts val="1800"/>
              <a:buFont typeface="Roboto"/>
              <a:buAutoNum type="arabicPeriod"/>
            </a:pPr>
            <a:r>
              <a:rPr lang="en-US" sz="1800">
                <a:solidFill>
                  <a:srgbClr val="595959"/>
                </a:solidFill>
                <a:latin typeface="Roboto"/>
                <a:ea typeface="Roboto"/>
                <a:cs typeface="Roboto"/>
                <a:sym typeface="Roboto"/>
              </a:rPr>
              <a:t>Add combination layers after the cnn model</a:t>
            </a:r>
            <a:endParaRPr sz="1800">
              <a:solidFill>
                <a:srgbClr val="595959"/>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US" sz="1800">
                <a:solidFill>
                  <a:srgbClr val="595959"/>
                </a:solidFill>
                <a:latin typeface="Roboto"/>
                <a:ea typeface="Roboto"/>
                <a:cs typeface="Roboto"/>
                <a:sym typeface="Roboto"/>
              </a:rPr>
              <a:t>Add RNNs layers after the cnn model</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Now, measure the same results after with pretrained cnn model</a:t>
            </a:r>
            <a:endParaRPr sz="1800">
              <a:solidFill>
                <a:srgbClr val="595959"/>
              </a:solidFill>
              <a:latin typeface="Roboto"/>
              <a:ea typeface="Roboto"/>
              <a:cs typeface="Roboto"/>
              <a:sym typeface="Roboto"/>
            </a:endParaRPr>
          </a:p>
          <a:p>
            <a:pPr indent="-342900" lvl="0" marL="457200" rtl="0" algn="l">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Now measure the same results after with self supervised training</a:t>
            </a:r>
            <a:endParaRPr sz="1800">
              <a:solidFill>
                <a:srgbClr val="595959"/>
              </a:solidFill>
              <a:latin typeface="Roboto"/>
              <a:ea typeface="Roboto"/>
              <a:cs typeface="Roboto"/>
              <a:sym typeface="Roboto"/>
            </a:endParaRPr>
          </a:p>
        </p:txBody>
      </p:sp>
      <p:sp>
        <p:nvSpPr>
          <p:cNvPr id="1560" name="Google Shape;1560;p64"/>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u="sng">
                <a:solidFill>
                  <a:schemeClr val="hlink"/>
                </a:solidFill>
                <a:hlinkClick r:id="rId3"/>
              </a:rPr>
              <a:t>Exercise</a:t>
            </a:r>
            <a:endParaRPr/>
          </a:p>
        </p:txBody>
      </p:sp>
      <p:sp>
        <p:nvSpPr>
          <p:cNvPr id="1561" name="Google Shape;1561;p64"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44 / 45</a:t>
            </a:r>
            <a:endParaRPr sz="15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5" name="Shape 1565"/>
        <p:cNvGrpSpPr/>
        <p:nvPr/>
      </p:nvGrpSpPr>
      <p:grpSpPr>
        <a:xfrm>
          <a:off x="0" y="0"/>
          <a:ext cx="0" cy="0"/>
          <a:chOff x="0" y="0"/>
          <a:chExt cx="0" cy="0"/>
        </a:xfrm>
      </p:grpSpPr>
      <p:sp>
        <p:nvSpPr>
          <p:cNvPr id="1566" name="Google Shape;1566;p65"/>
          <p:cNvSpPr txBox="1"/>
          <p:nvPr/>
        </p:nvSpPr>
        <p:spPr>
          <a:xfrm>
            <a:off x="427250" y="1568475"/>
            <a:ext cx="8163900" cy="3333300"/>
          </a:xfrm>
          <a:prstGeom prst="rect">
            <a:avLst/>
          </a:prstGeom>
          <a:noFill/>
          <a:ln>
            <a:noFill/>
          </a:ln>
        </p:spPr>
        <p:txBody>
          <a:bodyPr anchorCtr="0" anchor="t" bIns="0" lIns="0" spcFirstLastPara="1" rIns="0" wrap="square" tIns="52700">
            <a:noAutofit/>
          </a:bodyPr>
          <a:lstStyle/>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a:p>
            <a:pPr indent="0" lvl="0" marL="0" marR="0" rtl="0" algn="ctr">
              <a:lnSpc>
                <a:spcPct val="100000"/>
              </a:lnSpc>
              <a:spcBef>
                <a:spcPts val="315"/>
              </a:spcBef>
              <a:spcAft>
                <a:spcPts val="0"/>
              </a:spcAft>
              <a:buNone/>
            </a:pPr>
            <a:r>
              <a:rPr b="1" lang="en-US" sz="1800">
                <a:solidFill>
                  <a:srgbClr val="595959"/>
                </a:solidFill>
                <a:latin typeface="Roboto"/>
                <a:ea typeface="Roboto"/>
                <a:cs typeface="Roboto"/>
                <a:sym typeface="Roboto"/>
              </a:rPr>
              <a:t>You can reach me at </a:t>
            </a:r>
            <a:r>
              <a:rPr b="1" lang="en-US" sz="1800" u="sng">
                <a:solidFill>
                  <a:schemeClr val="hlink"/>
                </a:solidFill>
                <a:latin typeface="Roboto"/>
                <a:ea typeface="Roboto"/>
                <a:cs typeface="Roboto"/>
                <a:sym typeface="Roboto"/>
                <a:hlinkClick r:id="rId3"/>
              </a:rPr>
              <a:t>ron@giveandtech.org.il</a:t>
            </a:r>
            <a:endParaRPr b="1" sz="1800">
              <a:solidFill>
                <a:srgbClr val="595959"/>
              </a:solidFill>
              <a:latin typeface="Roboto"/>
              <a:ea typeface="Roboto"/>
              <a:cs typeface="Roboto"/>
              <a:sym typeface="Roboto"/>
            </a:endParaRPr>
          </a:p>
        </p:txBody>
      </p:sp>
      <p:sp>
        <p:nvSpPr>
          <p:cNvPr id="1567" name="Google Shape;1567;p6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Thank you for listening</a:t>
            </a:r>
            <a:endParaRPr/>
          </a:p>
        </p:txBody>
      </p:sp>
      <p:sp>
        <p:nvSpPr>
          <p:cNvPr id="1568" name="Google Shape;1568;p65"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45 / 45</a:t>
            </a:r>
            <a:endParaRPr sz="1500">
              <a:latin typeface="Roboto"/>
              <a:ea typeface="Roboto"/>
              <a:cs typeface="Roboto"/>
              <a:sym typeface="Roboto"/>
            </a:endParaRPr>
          </a:p>
        </p:txBody>
      </p:sp>
      <p:pic>
        <p:nvPicPr>
          <p:cNvPr id="1569" name="Google Shape;1569;p65"/>
          <p:cNvPicPr preferRelativeResize="0"/>
          <p:nvPr/>
        </p:nvPicPr>
        <p:blipFill>
          <a:blip r:embed="rId4">
            <a:alphaModFix/>
          </a:blip>
          <a:stretch>
            <a:fillRect/>
          </a:stretch>
        </p:blipFill>
        <p:spPr>
          <a:xfrm>
            <a:off x="2826375" y="3366575"/>
            <a:ext cx="3491100" cy="2983500"/>
          </a:xfrm>
          <a:prstGeom prst="flowChartAlternateProcess">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Common use cases in video domain</a:t>
            </a:r>
            <a:endParaRPr/>
          </a:p>
        </p:txBody>
      </p:sp>
      <p:sp>
        <p:nvSpPr>
          <p:cNvPr id="236" name="Google Shape;236;p25"/>
          <p:cNvSpPr txBox="1"/>
          <p:nvPr/>
        </p:nvSpPr>
        <p:spPr>
          <a:xfrm>
            <a:off x="427252" y="1568475"/>
            <a:ext cx="76776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Action recognition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Object tracking</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Complete missing information (increase # fps)</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Sound to object match (localization)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Predict next frame/sequence (generate videos)</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summarization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to text (subtitles from sound &amp; image)</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Deep fake</a:t>
            </a:r>
            <a:endParaRPr sz="1800">
              <a:solidFill>
                <a:srgbClr val="595959"/>
              </a:solidFill>
              <a:latin typeface="Roboto"/>
              <a:ea typeface="Roboto"/>
              <a:cs typeface="Roboto"/>
              <a:sym typeface="Roboto"/>
            </a:endParaRPr>
          </a:p>
          <a:p>
            <a:pPr indent="0" lvl="0" marL="0" marR="0" rtl="0" algn="l">
              <a:lnSpc>
                <a:spcPct val="100000"/>
              </a:lnSpc>
              <a:spcBef>
                <a:spcPts val="315"/>
              </a:spcBef>
              <a:spcAft>
                <a:spcPts val="0"/>
              </a:spcAft>
              <a:buNone/>
            </a:pPr>
            <a:r>
              <a:t/>
            </a:r>
            <a:endParaRPr sz="1800">
              <a:solidFill>
                <a:srgbClr val="595959"/>
              </a:solidFill>
              <a:latin typeface="Roboto"/>
              <a:ea typeface="Roboto"/>
              <a:cs typeface="Roboto"/>
              <a:sym typeface="Roboto"/>
            </a:endParaRPr>
          </a:p>
        </p:txBody>
      </p:sp>
      <p:grpSp>
        <p:nvGrpSpPr>
          <p:cNvPr id="237" name="Google Shape;237;p25"/>
          <p:cNvGrpSpPr/>
          <p:nvPr/>
        </p:nvGrpSpPr>
        <p:grpSpPr>
          <a:xfrm>
            <a:off x="743751" y="6023100"/>
            <a:ext cx="1606073" cy="834800"/>
            <a:chOff x="796138" y="2306625"/>
            <a:chExt cx="1606073" cy="834800"/>
          </a:xfrm>
        </p:grpSpPr>
        <p:grpSp>
          <p:nvGrpSpPr>
            <p:cNvPr id="238" name="Google Shape;238;p25"/>
            <p:cNvGrpSpPr/>
            <p:nvPr/>
          </p:nvGrpSpPr>
          <p:grpSpPr>
            <a:xfrm>
              <a:off x="796138" y="2306625"/>
              <a:ext cx="1606073" cy="297225"/>
              <a:chOff x="796138" y="2306625"/>
              <a:chExt cx="1606073" cy="297225"/>
            </a:xfrm>
          </p:grpSpPr>
          <p:sp>
            <p:nvSpPr>
              <p:cNvPr id="239" name="Google Shape;239;p25"/>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40" name="Google Shape;240;p25"/>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242" name="Google Shape;242;p25"/>
          <p:cNvGrpSpPr/>
          <p:nvPr/>
        </p:nvGrpSpPr>
        <p:grpSpPr>
          <a:xfrm>
            <a:off x="3716471" y="6023100"/>
            <a:ext cx="1606073" cy="834800"/>
            <a:chOff x="3768859" y="2306625"/>
            <a:chExt cx="1606073" cy="834800"/>
          </a:xfrm>
        </p:grpSpPr>
        <p:sp>
          <p:nvSpPr>
            <p:cNvPr id="243" name="Google Shape;243;p25"/>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44" name="Google Shape;244;p25"/>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246" name="Google Shape;246;p25"/>
          <p:cNvGrpSpPr/>
          <p:nvPr/>
        </p:nvGrpSpPr>
        <p:grpSpPr>
          <a:xfrm>
            <a:off x="6689402" y="6023100"/>
            <a:ext cx="1606073" cy="834800"/>
            <a:chOff x="6741789" y="2306625"/>
            <a:chExt cx="1606073" cy="834800"/>
          </a:xfrm>
        </p:grpSpPr>
        <p:sp>
          <p:nvSpPr>
            <p:cNvPr id="247" name="Google Shape;247;p2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48" name="Google Shape;248;p2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250" name="Google Shape;250;p25"/>
          <p:cNvGrpSpPr/>
          <p:nvPr/>
        </p:nvGrpSpPr>
        <p:grpSpPr>
          <a:xfrm>
            <a:off x="5204253" y="6023100"/>
            <a:ext cx="1606073" cy="834800"/>
            <a:chOff x="5256641" y="2306625"/>
            <a:chExt cx="1606073" cy="834800"/>
          </a:xfrm>
        </p:grpSpPr>
        <p:sp>
          <p:nvSpPr>
            <p:cNvPr id="251" name="Google Shape;251;p25"/>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52" name="Google Shape;252;p25"/>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254" name="Google Shape;254;p25"/>
          <p:cNvSpPr txBox="1"/>
          <p:nvPr/>
        </p:nvSpPr>
        <p:spPr>
          <a:xfrm>
            <a:off x="235254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grpSp>
        <p:nvGrpSpPr>
          <p:cNvPr id="255" name="Google Shape;255;p25"/>
          <p:cNvGrpSpPr/>
          <p:nvPr/>
        </p:nvGrpSpPr>
        <p:grpSpPr>
          <a:xfrm>
            <a:off x="2240646" y="6023100"/>
            <a:ext cx="1606073" cy="297225"/>
            <a:chOff x="3768859" y="2306625"/>
            <a:chExt cx="1606073" cy="297225"/>
          </a:xfrm>
        </p:grpSpPr>
        <p:sp>
          <p:nvSpPr>
            <p:cNvPr id="256" name="Google Shape;256;p25"/>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57" name="Google Shape;257;p25"/>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5"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5 / 45</a:t>
            </a:r>
            <a:endParaRPr sz="15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Common use cases in video domain</a:t>
            </a:r>
            <a:endParaRPr/>
          </a:p>
        </p:txBody>
      </p:sp>
      <p:sp>
        <p:nvSpPr>
          <p:cNvPr id="264" name="Google Shape;264;p26"/>
          <p:cNvSpPr txBox="1"/>
          <p:nvPr/>
        </p:nvSpPr>
        <p:spPr>
          <a:xfrm>
            <a:off x="427250" y="1568475"/>
            <a:ext cx="7677600" cy="909000"/>
          </a:xfrm>
          <a:prstGeom prst="rect">
            <a:avLst/>
          </a:prstGeom>
          <a:noFill/>
          <a:ln>
            <a:noFill/>
          </a:ln>
        </p:spPr>
        <p:txBody>
          <a:bodyPr anchorCtr="0" anchor="t" bIns="0" lIns="0" spcFirstLastPara="1" rIns="0" wrap="square" tIns="52700">
            <a:noAutofit/>
          </a:bodyPr>
          <a:lstStyle/>
          <a:p>
            <a:pPr indent="0" lvl="0" marL="0" rtl="0" algn="l">
              <a:spcBef>
                <a:spcPts val="315"/>
              </a:spcBef>
              <a:spcAft>
                <a:spcPts val="0"/>
              </a:spcAft>
              <a:buNone/>
            </a:pPr>
            <a:r>
              <a:rPr lang="en-US" sz="1800">
                <a:solidFill>
                  <a:schemeClr val="dk1"/>
                </a:solidFill>
                <a:latin typeface="Roboto"/>
                <a:ea typeface="Roboto"/>
                <a:cs typeface="Roboto"/>
                <a:sym typeface="Roboto"/>
              </a:rPr>
              <a:t>Great resources to begin with:</a:t>
            </a:r>
            <a:endParaRPr sz="1800">
              <a:solidFill>
                <a:schemeClr val="dk1"/>
              </a:solidFill>
              <a:latin typeface="Roboto"/>
              <a:ea typeface="Roboto"/>
              <a:cs typeface="Roboto"/>
              <a:sym typeface="Roboto"/>
            </a:endParaRPr>
          </a:p>
          <a:p>
            <a:pPr indent="-342900" lvl="0" marL="457200" rtl="0" algn="l">
              <a:spcBef>
                <a:spcPts val="315"/>
              </a:spcBef>
              <a:spcAft>
                <a:spcPts val="0"/>
              </a:spcAft>
              <a:buClr>
                <a:schemeClr val="dk1"/>
              </a:buClr>
              <a:buSzPts val="1800"/>
              <a:buFont typeface="Roboto"/>
              <a:buAutoNum type="arabicPeriod"/>
            </a:pPr>
            <a:r>
              <a:rPr lang="en-US" sz="1800" u="sng">
                <a:solidFill>
                  <a:schemeClr val="hlink"/>
                </a:solidFill>
                <a:latin typeface="Roboto"/>
                <a:ea typeface="Roboto"/>
                <a:cs typeface="Roboto"/>
                <a:sym typeface="Roboto"/>
                <a:hlinkClick r:id="rId3"/>
              </a:rPr>
              <a:t>Video Datasets Overview</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US" sz="1800" u="sng">
                <a:solidFill>
                  <a:schemeClr val="hlink"/>
                </a:solidFill>
                <a:latin typeface="Roboto"/>
                <a:ea typeface="Roboto"/>
                <a:cs typeface="Roboto"/>
                <a:sym typeface="Roboto"/>
                <a:hlinkClick r:id="rId4"/>
              </a:rPr>
              <a:t>Awesome Deep Learning for Video Analysis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US" sz="1800" u="sng">
                <a:solidFill>
                  <a:schemeClr val="hlink"/>
                </a:solidFill>
                <a:latin typeface="Roboto"/>
                <a:ea typeface="Roboto"/>
                <a:cs typeface="Roboto"/>
                <a:sym typeface="Roboto"/>
                <a:hlinkClick r:id="rId5"/>
              </a:rPr>
              <a:t>Google AI hub</a:t>
            </a:r>
            <a:endParaRPr sz="1800">
              <a:solidFill>
                <a:schemeClr val="dk1"/>
              </a:solidFill>
              <a:latin typeface="Roboto"/>
              <a:ea typeface="Roboto"/>
              <a:cs typeface="Roboto"/>
              <a:sym typeface="Roboto"/>
            </a:endParaRPr>
          </a:p>
          <a:p>
            <a:pPr indent="0" lvl="0" marL="457200" marR="0" rtl="0" algn="l">
              <a:lnSpc>
                <a:spcPct val="100000"/>
              </a:lnSpc>
              <a:spcBef>
                <a:spcPts val="315"/>
              </a:spcBef>
              <a:spcAft>
                <a:spcPts val="0"/>
              </a:spcAft>
              <a:buNone/>
            </a:pPr>
            <a:r>
              <a:t/>
            </a:r>
            <a:endParaRPr sz="1800">
              <a:solidFill>
                <a:schemeClr val="dk1"/>
              </a:solidFill>
              <a:latin typeface="Roboto"/>
              <a:ea typeface="Roboto"/>
              <a:cs typeface="Roboto"/>
              <a:sym typeface="Roboto"/>
            </a:endParaRPr>
          </a:p>
        </p:txBody>
      </p:sp>
      <p:grpSp>
        <p:nvGrpSpPr>
          <p:cNvPr id="265" name="Google Shape;265;p26"/>
          <p:cNvGrpSpPr/>
          <p:nvPr/>
        </p:nvGrpSpPr>
        <p:grpSpPr>
          <a:xfrm>
            <a:off x="743751" y="6023100"/>
            <a:ext cx="1606073" cy="834800"/>
            <a:chOff x="796138" y="2306625"/>
            <a:chExt cx="1606073" cy="834800"/>
          </a:xfrm>
        </p:grpSpPr>
        <p:grpSp>
          <p:nvGrpSpPr>
            <p:cNvPr id="266" name="Google Shape;266;p26"/>
            <p:cNvGrpSpPr/>
            <p:nvPr/>
          </p:nvGrpSpPr>
          <p:grpSpPr>
            <a:xfrm>
              <a:off x="796138" y="2306625"/>
              <a:ext cx="1606073" cy="297225"/>
              <a:chOff x="796138" y="2306625"/>
              <a:chExt cx="1606073" cy="297225"/>
            </a:xfrm>
          </p:grpSpPr>
          <p:sp>
            <p:nvSpPr>
              <p:cNvPr id="267" name="Google Shape;267;p26"/>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68" name="Google Shape;268;p26"/>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6"/>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270" name="Google Shape;270;p26"/>
          <p:cNvGrpSpPr/>
          <p:nvPr/>
        </p:nvGrpSpPr>
        <p:grpSpPr>
          <a:xfrm>
            <a:off x="3716471" y="6023100"/>
            <a:ext cx="1606073" cy="834800"/>
            <a:chOff x="3768859" y="2306625"/>
            <a:chExt cx="1606073" cy="834800"/>
          </a:xfrm>
        </p:grpSpPr>
        <p:sp>
          <p:nvSpPr>
            <p:cNvPr id="271" name="Google Shape;271;p26"/>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72" name="Google Shape;272;p26"/>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274" name="Google Shape;274;p26"/>
          <p:cNvGrpSpPr/>
          <p:nvPr/>
        </p:nvGrpSpPr>
        <p:grpSpPr>
          <a:xfrm>
            <a:off x="6689402" y="6023100"/>
            <a:ext cx="1606073" cy="834800"/>
            <a:chOff x="6741789" y="2306625"/>
            <a:chExt cx="1606073" cy="834800"/>
          </a:xfrm>
        </p:grpSpPr>
        <p:sp>
          <p:nvSpPr>
            <p:cNvPr id="275" name="Google Shape;275;p26"/>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76" name="Google Shape;276;p26"/>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278" name="Google Shape;278;p26"/>
          <p:cNvGrpSpPr/>
          <p:nvPr/>
        </p:nvGrpSpPr>
        <p:grpSpPr>
          <a:xfrm>
            <a:off x="5204253" y="6023100"/>
            <a:ext cx="1606073" cy="834800"/>
            <a:chOff x="5256641" y="2306625"/>
            <a:chExt cx="1606073" cy="834800"/>
          </a:xfrm>
        </p:grpSpPr>
        <p:sp>
          <p:nvSpPr>
            <p:cNvPr id="279" name="Google Shape;279;p26"/>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80" name="Google Shape;280;p26"/>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sp>
        <p:nvSpPr>
          <p:cNvPr id="282" name="Google Shape;282;p26"/>
          <p:cNvSpPr txBox="1"/>
          <p:nvPr/>
        </p:nvSpPr>
        <p:spPr>
          <a:xfrm>
            <a:off x="2352543" y="6411500"/>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grpSp>
        <p:nvGrpSpPr>
          <p:cNvPr id="283" name="Google Shape;283;p26"/>
          <p:cNvGrpSpPr/>
          <p:nvPr/>
        </p:nvGrpSpPr>
        <p:grpSpPr>
          <a:xfrm>
            <a:off x="2240646" y="6023100"/>
            <a:ext cx="1606073" cy="297225"/>
            <a:chOff x="3768859" y="2306625"/>
            <a:chExt cx="1606073" cy="297225"/>
          </a:xfrm>
        </p:grpSpPr>
        <p:sp>
          <p:nvSpPr>
            <p:cNvPr id="284" name="Google Shape;284;p26"/>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85" name="Google Shape;285;p26"/>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6"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6 / 45</a:t>
            </a:r>
            <a:endParaRPr sz="1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Day agenda</a:t>
            </a:r>
            <a:endParaRPr/>
          </a:p>
        </p:txBody>
      </p:sp>
      <p:sp>
        <p:nvSpPr>
          <p:cNvPr id="292" name="Google Shape;292;p27"/>
          <p:cNvSpPr txBox="1"/>
          <p:nvPr/>
        </p:nvSpPr>
        <p:spPr>
          <a:xfrm>
            <a:off x="427252" y="1568475"/>
            <a:ext cx="8069100" cy="3333300"/>
          </a:xfrm>
          <a:prstGeom prst="rect">
            <a:avLst/>
          </a:prstGeom>
          <a:noFill/>
          <a:ln>
            <a:noFill/>
          </a:ln>
        </p:spPr>
        <p:txBody>
          <a:bodyPr anchorCtr="0" anchor="t" bIns="0" lIns="0" spcFirstLastPara="1" rIns="0" wrap="square" tIns="52700">
            <a:noAutofit/>
          </a:bodyPr>
          <a:lstStyle/>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use cases in the video domain</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b="1" lang="en-US" sz="1800">
                <a:solidFill>
                  <a:srgbClr val="595959"/>
                </a:solidFill>
                <a:latin typeface="Roboto"/>
                <a:ea typeface="Roboto"/>
                <a:cs typeface="Roboto"/>
                <a:sym typeface="Roboto"/>
              </a:rPr>
              <a:t>Challenges</a:t>
            </a:r>
            <a:r>
              <a:rPr b="1" lang="en-US" sz="1800">
                <a:solidFill>
                  <a:srgbClr val="595959"/>
                </a:solidFill>
                <a:latin typeface="Roboto"/>
                <a:ea typeface="Roboto"/>
                <a:cs typeface="Roboto"/>
                <a:sym typeface="Roboto"/>
              </a:rPr>
              <a:t> </a:t>
            </a:r>
            <a:r>
              <a:rPr b="1" lang="en-US" sz="1800">
                <a:solidFill>
                  <a:srgbClr val="595959"/>
                </a:solidFill>
                <a:latin typeface="Roboto"/>
                <a:ea typeface="Roboto"/>
                <a:cs typeface="Roboto"/>
                <a:sym typeface="Roboto"/>
              </a:rPr>
              <a:t>in</a:t>
            </a:r>
            <a:r>
              <a:rPr b="1" lang="en-US" sz="1800">
                <a:solidFill>
                  <a:srgbClr val="595959"/>
                </a:solidFill>
                <a:latin typeface="Roboto"/>
                <a:ea typeface="Roboto"/>
                <a:cs typeface="Roboto"/>
                <a:sym typeface="Roboto"/>
              </a:rPr>
              <a:t> Video domain</a:t>
            </a:r>
            <a:endParaRPr b="1"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Common attitudes for video analysis</a:t>
            </a:r>
            <a:endParaRPr>
              <a:solidFill>
                <a:schemeClr val="dk1"/>
              </a:solidFill>
            </a:endParaRPr>
          </a:p>
          <a:p>
            <a:pPr indent="-414655" lvl="0" marL="427355" marR="0" rtl="0" algn="l">
              <a:lnSpc>
                <a:spcPct val="100000"/>
              </a:lnSpc>
              <a:spcBef>
                <a:spcPts val="315"/>
              </a:spcBef>
              <a:spcAft>
                <a:spcPts val="0"/>
              </a:spcAft>
              <a:buClr>
                <a:srgbClr val="595959"/>
              </a:buClr>
              <a:buSzPts val="1800"/>
              <a:buFont typeface="Roboto"/>
              <a:buAutoNum type="arabicPeriod"/>
            </a:pPr>
            <a:r>
              <a:rPr i="0" lang="en-US" sz="1800" u="none" cap="none" strike="noStrike">
                <a:solidFill>
                  <a:srgbClr val="595959"/>
                </a:solidFill>
                <a:latin typeface="Roboto"/>
                <a:ea typeface="Roboto"/>
                <a:cs typeface="Roboto"/>
                <a:sym typeface="Roboto"/>
              </a:rPr>
              <a:t>Self-supervision from videos</a:t>
            </a:r>
            <a:r>
              <a:rPr lang="en-US" sz="1800">
                <a:solidFill>
                  <a:srgbClr val="595959"/>
                </a:solidFill>
                <a:latin typeface="Roboto"/>
                <a:ea typeface="Roboto"/>
                <a:cs typeface="Roboto"/>
                <a:sym typeface="Roboto"/>
              </a:rPr>
              <a:t> - a technique to create better baseline weights</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Video Summarization &amp; scenes highlighting</a:t>
            </a:r>
            <a:endParaRPr/>
          </a:p>
          <a:p>
            <a:pPr indent="0" lvl="0" marL="457200" marR="0" rtl="0" algn="l">
              <a:lnSpc>
                <a:spcPct val="100000"/>
              </a:lnSpc>
              <a:spcBef>
                <a:spcPts val="315"/>
              </a:spcBef>
              <a:spcAft>
                <a:spcPts val="0"/>
              </a:spcAft>
              <a:buNone/>
            </a:pPr>
            <a:r>
              <a:t/>
            </a:r>
            <a:endParaRPr b="0" i="0" sz="1800" u="none" cap="none" strike="noStrike">
              <a:solidFill>
                <a:schemeClr val="dk1"/>
              </a:solidFill>
              <a:latin typeface="Roboto"/>
              <a:ea typeface="Roboto"/>
              <a:cs typeface="Roboto"/>
              <a:sym typeface="Roboto"/>
            </a:endParaRPr>
          </a:p>
        </p:txBody>
      </p:sp>
      <p:grpSp>
        <p:nvGrpSpPr>
          <p:cNvPr id="293" name="Google Shape;293;p27"/>
          <p:cNvGrpSpPr/>
          <p:nvPr/>
        </p:nvGrpSpPr>
        <p:grpSpPr>
          <a:xfrm>
            <a:off x="743751" y="6023100"/>
            <a:ext cx="1606073" cy="834800"/>
            <a:chOff x="796138" y="2306625"/>
            <a:chExt cx="1606073" cy="834800"/>
          </a:xfrm>
        </p:grpSpPr>
        <p:grpSp>
          <p:nvGrpSpPr>
            <p:cNvPr id="294" name="Google Shape;294;p27"/>
            <p:cNvGrpSpPr/>
            <p:nvPr/>
          </p:nvGrpSpPr>
          <p:grpSpPr>
            <a:xfrm>
              <a:off x="796138" y="2306625"/>
              <a:ext cx="1606073" cy="297225"/>
              <a:chOff x="796138" y="2306625"/>
              <a:chExt cx="1606073" cy="297225"/>
            </a:xfrm>
          </p:grpSpPr>
          <p:sp>
            <p:nvSpPr>
              <p:cNvPr id="295" name="Google Shape;295;p27"/>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96" name="Google Shape;296;p27"/>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7"/>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298" name="Google Shape;298;p27"/>
          <p:cNvGrpSpPr/>
          <p:nvPr/>
        </p:nvGrpSpPr>
        <p:grpSpPr>
          <a:xfrm>
            <a:off x="3716471" y="6023100"/>
            <a:ext cx="1606073" cy="834800"/>
            <a:chOff x="3768859" y="2306625"/>
            <a:chExt cx="1606073" cy="834800"/>
          </a:xfrm>
        </p:grpSpPr>
        <p:sp>
          <p:nvSpPr>
            <p:cNvPr id="299" name="Google Shape;299;p27"/>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00" name="Google Shape;300;p27"/>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302" name="Google Shape;302;p27"/>
          <p:cNvGrpSpPr/>
          <p:nvPr/>
        </p:nvGrpSpPr>
        <p:grpSpPr>
          <a:xfrm>
            <a:off x="6689402" y="6023100"/>
            <a:ext cx="1606073" cy="834800"/>
            <a:chOff x="6741789" y="2306625"/>
            <a:chExt cx="1606073" cy="834800"/>
          </a:xfrm>
        </p:grpSpPr>
        <p:sp>
          <p:nvSpPr>
            <p:cNvPr id="303" name="Google Shape;303;p27"/>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04" name="Google Shape;304;p27"/>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306" name="Google Shape;306;p27"/>
          <p:cNvGrpSpPr/>
          <p:nvPr/>
        </p:nvGrpSpPr>
        <p:grpSpPr>
          <a:xfrm>
            <a:off x="5204253" y="6023100"/>
            <a:ext cx="1606073" cy="834800"/>
            <a:chOff x="5256641" y="2306625"/>
            <a:chExt cx="1606073" cy="834800"/>
          </a:xfrm>
        </p:grpSpPr>
        <p:sp>
          <p:nvSpPr>
            <p:cNvPr id="307" name="Google Shape;307;p27"/>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08" name="Google Shape;308;p27"/>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grpSp>
        <p:nvGrpSpPr>
          <p:cNvPr id="310" name="Google Shape;310;p27"/>
          <p:cNvGrpSpPr/>
          <p:nvPr/>
        </p:nvGrpSpPr>
        <p:grpSpPr>
          <a:xfrm>
            <a:off x="2231323" y="6023100"/>
            <a:ext cx="1606073" cy="834800"/>
            <a:chOff x="2283710" y="2306625"/>
            <a:chExt cx="1606073" cy="834800"/>
          </a:xfrm>
        </p:grpSpPr>
        <p:sp>
          <p:nvSpPr>
            <p:cNvPr id="311" name="Google Shape;311;p27"/>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313" name="Google Shape;313;p27"/>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314" name="Google Shape;314;p27"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7 / 45</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 name="Shape 318"/>
        <p:cNvGrpSpPr/>
        <p:nvPr/>
      </p:nvGrpSpPr>
      <p:grpSpPr>
        <a:xfrm>
          <a:off x="0" y="0"/>
          <a:ext cx="0" cy="0"/>
          <a:chOff x="0" y="0"/>
          <a:chExt cx="0" cy="0"/>
        </a:xfrm>
      </p:grpSpPr>
      <p:sp>
        <p:nvSpPr>
          <p:cNvPr id="319" name="Google Shape;319;p28"/>
          <p:cNvSpPr txBox="1"/>
          <p:nvPr/>
        </p:nvSpPr>
        <p:spPr>
          <a:xfrm>
            <a:off x="427250" y="1568475"/>
            <a:ext cx="6962100" cy="3333300"/>
          </a:xfrm>
          <a:prstGeom prst="rect">
            <a:avLst/>
          </a:prstGeom>
          <a:noFill/>
          <a:ln>
            <a:noFill/>
          </a:ln>
        </p:spPr>
        <p:txBody>
          <a:bodyPr anchorCtr="0" anchor="t" bIns="0" lIns="0" spcFirstLastPara="1" rIns="0" wrap="square" tIns="52700">
            <a:noAutofit/>
          </a:bodyPr>
          <a:lstStyle/>
          <a:p>
            <a:pPr indent="-342900" lvl="0" marL="457200" marR="0" rtl="0" algn="l">
              <a:lnSpc>
                <a:spcPct val="100000"/>
              </a:lnSpc>
              <a:spcBef>
                <a:spcPts val="315"/>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Computational burden</a:t>
            </a:r>
            <a:endParaRPr sz="1800">
              <a:solidFill>
                <a:srgbClr val="595959"/>
              </a:solidFill>
              <a:latin typeface="Roboto"/>
              <a:ea typeface="Roboto"/>
              <a:cs typeface="Roboto"/>
              <a:sym typeface="Roboto"/>
            </a:endParaRPr>
          </a:p>
          <a:p>
            <a:pPr indent="-342900" lvl="0" marL="457200" marR="0" rtl="0" algn="l">
              <a:lnSpc>
                <a:spcPct val="100000"/>
              </a:lnSpc>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Lots of features to learn (time &amp; space axis)</a:t>
            </a:r>
            <a:endParaRPr sz="1800">
              <a:solidFill>
                <a:srgbClr val="595959"/>
              </a:solidFill>
              <a:latin typeface="Roboto"/>
              <a:ea typeface="Roboto"/>
              <a:cs typeface="Roboto"/>
              <a:sym typeface="Roboto"/>
            </a:endParaRPr>
          </a:p>
          <a:p>
            <a:pPr indent="-342900" lvl="0" marL="457200" marR="0" rtl="0" algn="l">
              <a:lnSpc>
                <a:spcPct val="100000"/>
              </a:lnSpc>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Varying length of video (do we work with fixed time window?)</a:t>
            </a:r>
            <a:endParaRPr sz="1800">
              <a:solidFill>
                <a:srgbClr val="595959"/>
              </a:solidFill>
              <a:latin typeface="Roboto"/>
              <a:ea typeface="Roboto"/>
              <a:cs typeface="Roboto"/>
              <a:sym typeface="Roboto"/>
            </a:endParaRPr>
          </a:p>
          <a:p>
            <a:pPr indent="-342900" lvl="0" marL="457200" marR="0" rtl="0" algn="l">
              <a:lnSpc>
                <a:spcPct val="100000"/>
              </a:lnSpc>
              <a:spcBef>
                <a:spcPts val="0"/>
              </a:spcBef>
              <a:spcAft>
                <a:spcPts val="0"/>
              </a:spcAft>
              <a:buClr>
                <a:srgbClr val="595959"/>
              </a:buClr>
              <a:buSzPts val="1800"/>
              <a:buFont typeface="Roboto"/>
              <a:buAutoNum type="arabicPeriod"/>
            </a:pPr>
            <a:r>
              <a:rPr lang="en-US" sz="1800">
                <a:solidFill>
                  <a:srgbClr val="595959"/>
                </a:solidFill>
                <a:latin typeface="Roboto"/>
                <a:ea typeface="Roboto"/>
                <a:cs typeface="Roboto"/>
                <a:sym typeface="Roboto"/>
              </a:rPr>
              <a:t>Annotating can take a lot of time and money</a:t>
            </a:r>
            <a:endParaRPr sz="1800">
              <a:solidFill>
                <a:srgbClr val="595959"/>
              </a:solidFill>
              <a:latin typeface="Roboto"/>
              <a:ea typeface="Roboto"/>
              <a:cs typeface="Roboto"/>
              <a:sym typeface="Roboto"/>
            </a:endParaRPr>
          </a:p>
        </p:txBody>
      </p:sp>
      <p:sp>
        <p:nvSpPr>
          <p:cNvPr id="320" name="Google Shape;320;p28"/>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200"/>
              <a:buFont typeface="Roboto"/>
              <a:buNone/>
            </a:pPr>
            <a:r>
              <a:rPr lang="en-US"/>
              <a:t>Challenges in Video domain</a:t>
            </a:r>
            <a:endParaRPr/>
          </a:p>
        </p:txBody>
      </p:sp>
      <p:grpSp>
        <p:nvGrpSpPr>
          <p:cNvPr id="321" name="Google Shape;321;p28"/>
          <p:cNvGrpSpPr/>
          <p:nvPr/>
        </p:nvGrpSpPr>
        <p:grpSpPr>
          <a:xfrm>
            <a:off x="743751" y="6023100"/>
            <a:ext cx="1606073" cy="834800"/>
            <a:chOff x="796138" y="2306625"/>
            <a:chExt cx="1606073" cy="834800"/>
          </a:xfrm>
        </p:grpSpPr>
        <p:grpSp>
          <p:nvGrpSpPr>
            <p:cNvPr id="322" name="Google Shape;322;p28"/>
            <p:cNvGrpSpPr/>
            <p:nvPr/>
          </p:nvGrpSpPr>
          <p:grpSpPr>
            <a:xfrm>
              <a:off x="796138" y="2306625"/>
              <a:ext cx="1606073" cy="297225"/>
              <a:chOff x="796138" y="2306625"/>
              <a:chExt cx="1606073" cy="297225"/>
            </a:xfrm>
          </p:grpSpPr>
          <p:sp>
            <p:nvSpPr>
              <p:cNvPr id="323" name="Google Shape;323;p28"/>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24" name="Google Shape;324;p28"/>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8"/>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326" name="Google Shape;326;p28"/>
          <p:cNvGrpSpPr/>
          <p:nvPr/>
        </p:nvGrpSpPr>
        <p:grpSpPr>
          <a:xfrm>
            <a:off x="3716471" y="6023100"/>
            <a:ext cx="1606073" cy="834800"/>
            <a:chOff x="3768859" y="2306625"/>
            <a:chExt cx="1606073" cy="834800"/>
          </a:xfrm>
        </p:grpSpPr>
        <p:sp>
          <p:nvSpPr>
            <p:cNvPr id="327" name="Google Shape;327;p28"/>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28" name="Google Shape;328;p28"/>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330" name="Google Shape;330;p28"/>
          <p:cNvGrpSpPr/>
          <p:nvPr/>
        </p:nvGrpSpPr>
        <p:grpSpPr>
          <a:xfrm>
            <a:off x="6689402" y="6023100"/>
            <a:ext cx="1606073" cy="834800"/>
            <a:chOff x="6741789" y="2306625"/>
            <a:chExt cx="1606073" cy="834800"/>
          </a:xfrm>
        </p:grpSpPr>
        <p:sp>
          <p:nvSpPr>
            <p:cNvPr id="331" name="Google Shape;331;p28"/>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32" name="Google Shape;332;p28"/>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334" name="Google Shape;334;p28"/>
          <p:cNvGrpSpPr/>
          <p:nvPr/>
        </p:nvGrpSpPr>
        <p:grpSpPr>
          <a:xfrm>
            <a:off x="5204253" y="6023100"/>
            <a:ext cx="1606073" cy="834800"/>
            <a:chOff x="5256641" y="2306625"/>
            <a:chExt cx="1606073" cy="834800"/>
          </a:xfrm>
        </p:grpSpPr>
        <p:sp>
          <p:nvSpPr>
            <p:cNvPr id="335" name="Google Shape;335;p28"/>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36" name="Google Shape;336;p28"/>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grpSp>
        <p:nvGrpSpPr>
          <p:cNvPr id="338" name="Google Shape;338;p28"/>
          <p:cNvGrpSpPr/>
          <p:nvPr/>
        </p:nvGrpSpPr>
        <p:grpSpPr>
          <a:xfrm>
            <a:off x="2231323" y="6023100"/>
            <a:ext cx="1606073" cy="834800"/>
            <a:chOff x="2283710" y="2306625"/>
            <a:chExt cx="1606073" cy="834800"/>
          </a:xfrm>
        </p:grpSpPr>
        <p:sp>
          <p:nvSpPr>
            <p:cNvPr id="339" name="Google Shape;339;p28"/>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341" name="Google Shape;341;p28"/>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pic>
        <p:nvPicPr>
          <p:cNvPr id="342" name="Google Shape;342;p28"/>
          <p:cNvPicPr preferRelativeResize="0"/>
          <p:nvPr/>
        </p:nvPicPr>
        <p:blipFill>
          <a:blip r:embed="rId3">
            <a:alphaModFix/>
          </a:blip>
          <a:stretch>
            <a:fillRect/>
          </a:stretch>
        </p:blipFill>
        <p:spPr>
          <a:xfrm>
            <a:off x="5204250" y="2885225"/>
            <a:ext cx="3183976" cy="2519875"/>
          </a:xfrm>
          <a:prstGeom prst="rect">
            <a:avLst/>
          </a:prstGeom>
          <a:noFill/>
          <a:ln>
            <a:noFill/>
          </a:ln>
        </p:spPr>
      </p:pic>
      <p:sp>
        <p:nvSpPr>
          <p:cNvPr id="343" name="Google Shape;343;p28"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8 / 45</a:t>
            </a:r>
            <a:endParaRPr sz="1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7" name="Shape 347"/>
        <p:cNvGrpSpPr/>
        <p:nvPr/>
      </p:nvGrpSpPr>
      <p:grpSpPr>
        <a:xfrm>
          <a:off x="0" y="0"/>
          <a:ext cx="0" cy="0"/>
          <a:chOff x="0" y="0"/>
          <a:chExt cx="0" cy="0"/>
        </a:xfrm>
      </p:grpSpPr>
      <p:sp>
        <p:nvSpPr>
          <p:cNvPr id="348" name="Google Shape;348;p29"/>
          <p:cNvSpPr txBox="1"/>
          <p:nvPr>
            <p:ph type="title"/>
          </p:nvPr>
        </p:nvSpPr>
        <p:spPr>
          <a:xfrm>
            <a:off x="542931" y="262192"/>
            <a:ext cx="7953300" cy="957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a:buNone/>
            </a:pPr>
            <a:r>
              <a:rPr lang="en-US"/>
              <a:t>Challenges in Video domain</a:t>
            </a:r>
            <a:endParaRPr/>
          </a:p>
          <a:p>
            <a:pPr indent="0" lvl="0" marL="0" marR="0" rtl="0" algn="l">
              <a:lnSpc>
                <a:spcPct val="85000"/>
              </a:lnSpc>
              <a:spcBef>
                <a:spcPts val="0"/>
              </a:spcBef>
              <a:spcAft>
                <a:spcPts val="0"/>
              </a:spcAft>
              <a:buClr>
                <a:schemeClr val="dk2"/>
              </a:buClr>
              <a:buSzPts val="3200"/>
              <a:buFont typeface="Roboto"/>
              <a:buNone/>
            </a:pPr>
            <a:r>
              <a:rPr lang="en-US" sz="2600"/>
              <a:t>Computational burden</a:t>
            </a:r>
            <a:endParaRPr sz="2600"/>
          </a:p>
        </p:txBody>
      </p:sp>
      <p:sp>
        <p:nvSpPr>
          <p:cNvPr id="349" name="Google Shape;349;p29"/>
          <p:cNvSpPr txBox="1"/>
          <p:nvPr/>
        </p:nvSpPr>
        <p:spPr>
          <a:xfrm>
            <a:off x="685249" y="1385641"/>
            <a:ext cx="7414800" cy="4044600"/>
          </a:xfrm>
          <a:prstGeom prst="rect">
            <a:avLst/>
          </a:prstGeom>
          <a:noFill/>
          <a:ln>
            <a:noFill/>
          </a:ln>
        </p:spPr>
        <p:txBody>
          <a:bodyPr anchorCtr="0" anchor="t" bIns="0" lIns="0" spcFirstLastPara="1" rIns="0" wrap="square" tIns="10775">
            <a:noAutofit/>
          </a:bodyPr>
          <a:lstStyle/>
          <a:p>
            <a:pPr indent="-414655" lvl="0" marL="427355"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The reference dataset for image classification, </a:t>
            </a:r>
            <a:r>
              <a:rPr lang="en-US" sz="1800" u="sng">
                <a:solidFill>
                  <a:schemeClr val="hlink"/>
                </a:solidFill>
                <a:latin typeface="Roboto"/>
                <a:ea typeface="Roboto"/>
                <a:cs typeface="Roboto"/>
                <a:sym typeface="Roboto"/>
                <a:hlinkClick r:id="rId3"/>
              </a:rPr>
              <a:t>ImageNet</a:t>
            </a:r>
            <a:r>
              <a:rPr lang="en-US" sz="1800">
                <a:solidFill>
                  <a:srgbClr val="595959"/>
                </a:solidFill>
                <a:latin typeface="Roboto"/>
                <a:ea typeface="Roboto"/>
                <a:cs typeface="Roboto"/>
                <a:sym typeface="Roboto"/>
              </a:rPr>
              <a:t>, has ~14M  images</a:t>
            </a:r>
            <a:endParaRPr sz="1800">
              <a:solidFill>
                <a:srgbClr val="595959"/>
              </a:solidFill>
              <a:latin typeface="Roboto"/>
              <a:ea typeface="Roboto"/>
              <a:cs typeface="Roboto"/>
              <a:sym typeface="Roboto"/>
            </a:endParaRPr>
          </a:p>
          <a:p>
            <a:pPr indent="-342900" lvl="1" marL="914400"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Training a state of the art CNN can take up to 2 weeks on a  single GPU</a:t>
            </a:r>
            <a:endParaRPr sz="1800">
              <a:solidFill>
                <a:srgbClr val="595959"/>
              </a:solidFill>
              <a:latin typeface="Roboto"/>
              <a:ea typeface="Roboto"/>
              <a:cs typeface="Roboto"/>
              <a:sym typeface="Roboto"/>
            </a:endParaRPr>
          </a:p>
          <a:p>
            <a:pPr indent="-414655" lvl="0" marL="427355"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Now imagine that we have an ‘ImageNet’ of 1.3M videos</a:t>
            </a:r>
            <a:endParaRPr sz="1800">
              <a:solidFill>
                <a:srgbClr val="595959"/>
              </a:solidFill>
              <a:latin typeface="Roboto"/>
              <a:ea typeface="Roboto"/>
              <a:cs typeface="Roboto"/>
              <a:sym typeface="Roboto"/>
            </a:endParaRPr>
          </a:p>
          <a:p>
            <a:pPr indent="-342900" lvl="1" marL="914400"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Assuming videos of 30s at 24fps, we have 936M frames</a:t>
            </a:r>
            <a:endParaRPr sz="1800">
              <a:solidFill>
                <a:srgbClr val="595959"/>
              </a:solidFill>
              <a:latin typeface="Roboto"/>
              <a:ea typeface="Roboto"/>
              <a:cs typeface="Roboto"/>
              <a:sym typeface="Roboto"/>
            </a:endParaRPr>
          </a:p>
          <a:p>
            <a:pPr indent="-342900" lvl="1" marL="914400" marR="0" rtl="0" algn="l">
              <a:lnSpc>
                <a:spcPct val="100000"/>
              </a:lnSpc>
              <a:spcBef>
                <a:spcPts val="315"/>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This is 720x ImageNet!</a:t>
            </a:r>
            <a:endParaRPr b="0" i="0" sz="1800" u="none" cap="none" strike="noStrike">
              <a:solidFill>
                <a:srgbClr val="595959"/>
              </a:solidFill>
              <a:latin typeface="Arial Narrow"/>
              <a:ea typeface="Arial Narrow"/>
              <a:cs typeface="Arial Narrow"/>
              <a:sym typeface="Arial Narrow"/>
            </a:endParaRPr>
          </a:p>
        </p:txBody>
      </p:sp>
      <p:grpSp>
        <p:nvGrpSpPr>
          <p:cNvPr id="350" name="Google Shape;350;p29"/>
          <p:cNvGrpSpPr/>
          <p:nvPr/>
        </p:nvGrpSpPr>
        <p:grpSpPr>
          <a:xfrm>
            <a:off x="743751" y="6023100"/>
            <a:ext cx="1606073" cy="834800"/>
            <a:chOff x="796138" y="2306625"/>
            <a:chExt cx="1606073" cy="834800"/>
          </a:xfrm>
        </p:grpSpPr>
        <p:grpSp>
          <p:nvGrpSpPr>
            <p:cNvPr id="351" name="Google Shape;351;p29"/>
            <p:cNvGrpSpPr/>
            <p:nvPr/>
          </p:nvGrpSpPr>
          <p:grpSpPr>
            <a:xfrm>
              <a:off x="796138" y="2306625"/>
              <a:ext cx="1606073" cy="297225"/>
              <a:chOff x="796138" y="2306625"/>
              <a:chExt cx="1606073" cy="297225"/>
            </a:xfrm>
          </p:grpSpPr>
          <p:sp>
            <p:nvSpPr>
              <p:cNvPr id="352" name="Google Shape;352;p29"/>
              <p:cNvSpPr/>
              <p:nvPr/>
            </p:nvSpPr>
            <p:spPr>
              <a:xfrm flipH="1">
                <a:off x="796138"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53" name="Google Shape;353;p29"/>
              <p:cNvSpPr/>
              <p:nvPr/>
            </p:nvSpPr>
            <p:spPr>
              <a:xfrm>
                <a:off x="796311"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9"/>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Common use cases in the video domain</a:t>
              </a:r>
              <a:endParaRPr b="1" sz="900">
                <a:solidFill>
                  <a:srgbClr val="0B7140"/>
                </a:solidFill>
                <a:latin typeface="Roboto"/>
                <a:ea typeface="Roboto"/>
                <a:cs typeface="Roboto"/>
                <a:sym typeface="Roboto"/>
              </a:endParaRPr>
            </a:p>
          </p:txBody>
        </p:sp>
      </p:grpSp>
      <p:grpSp>
        <p:nvGrpSpPr>
          <p:cNvPr id="355" name="Google Shape;355;p29"/>
          <p:cNvGrpSpPr/>
          <p:nvPr/>
        </p:nvGrpSpPr>
        <p:grpSpPr>
          <a:xfrm>
            <a:off x="3716471" y="6023100"/>
            <a:ext cx="1606073" cy="834800"/>
            <a:chOff x="3768859" y="2306625"/>
            <a:chExt cx="1606073" cy="834800"/>
          </a:xfrm>
        </p:grpSpPr>
        <p:sp>
          <p:nvSpPr>
            <p:cNvPr id="356" name="Google Shape;356;p29"/>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57" name="Google Shape;357;p29"/>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Common approaches for video analysis</a:t>
              </a:r>
              <a:endParaRPr b="1" sz="900">
                <a:solidFill>
                  <a:srgbClr val="858585"/>
                </a:solidFill>
                <a:latin typeface="Roboto"/>
                <a:ea typeface="Roboto"/>
                <a:cs typeface="Roboto"/>
                <a:sym typeface="Roboto"/>
              </a:endParaRPr>
            </a:p>
          </p:txBody>
        </p:sp>
      </p:grpSp>
      <p:grpSp>
        <p:nvGrpSpPr>
          <p:cNvPr id="359" name="Google Shape;359;p29"/>
          <p:cNvGrpSpPr/>
          <p:nvPr/>
        </p:nvGrpSpPr>
        <p:grpSpPr>
          <a:xfrm>
            <a:off x="6689402" y="6023100"/>
            <a:ext cx="1606073" cy="834800"/>
            <a:chOff x="6741789" y="2306625"/>
            <a:chExt cx="1606073" cy="834800"/>
          </a:xfrm>
        </p:grpSpPr>
        <p:sp>
          <p:nvSpPr>
            <p:cNvPr id="360" name="Google Shape;360;p29"/>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61" name="Google Shape;361;p29"/>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Video Summarization &amp; scenes highlighting</a:t>
              </a:r>
              <a:endParaRPr b="1" sz="900">
                <a:solidFill>
                  <a:srgbClr val="858585"/>
                </a:solidFill>
                <a:latin typeface="Roboto"/>
                <a:ea typeface="Roboto"/>
                <a:cs typeface="Roboto"/>
                <a:sym typeface="Roboto"/>
              </a:endParaRPr>
            </a:p>
          </p:txBody>
        </p:sp>
      </p:grpSp>
      <p:grpSp>
        <p:nvGrpSpPr>
          <p:cNvPr id="363" name="Google Shape;363;p29"/>
          <p:cNvGrpSpPr/>
          <p:nvPr/>
        </p:nvGrpSpPr>
        <p:grpSpPr>
          <a:xfrm>
            <a:off x="5204253" y="6023100"/>
            <a:ext cx="1606073" cy="834800"/>
            <a:chOff x="5256641" y="2306625"/>
            <a:chExt cx="1606073" cy="834800"/>
          </a:xfrm>
        </p:grpSpPr>
        <p:sp>
          <p:nvSpPr>
            <p:cNvPr id="364" name="Google Shape;364;p29"/>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65" name="Google Shape;365;p29"/>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858585"/>
                  </a:solidFill>
                  <a:latin typeface="Roboto"/>
                  <a:ea typeface="Roboto"/>
                  <a:cs typeface="Roboto"/>
                  <a:sym typeface="Roboto"/>
                </a:rPr>
                <a:t>Self-supervision from videos</a:t>
              </a:r>
              <a:endParaRPr b="1" sz="900">
                <a:solidFill>
                  <a:srgbClr val="858585"/>
                </a:solidFill>
                <a:latin typeface="Roboto"/>
                <a:ea typeface="Roboto"/>
                <a:cs typeface="Roboto"/>
                <a:sym typeface="Roboto"/>
              </a:endParaRPr>
            </a:p>
          </p:txBody>
        </p:sp>
      </p:grpSp>
      <p:grpSp>
        <p:nvGrpSpPr>
          <p:cNvPr id="367" name="Google Shape;367;p29"/>
          <p:cNvGrpSpPr/>
          <p:nvPr/>
        </p:nvGrpSpPr>
        <p:grpSpPr>
          <a:xfrm>
            <a:off x="2231323" y="6023100"/>
            <a:ext cx="1606073" cy="834800"/>
            <a:chOff x="2283710" y="2306625"/>
            <a:chExt cx="1606073" cy="834800"/>
          </a:xfrm>
        </p:grpSpPr>
        <p:sp>
          <p:nvSpPr>
            <p:cNvPr id="368" name="Google Shape;368;p29"/>
            <p:cNvSpPr/>
            <p:nvPr/>
          </p:nvSpPr>
          <p:spPr>
            <a:xfrm>
              <a:off x="2283883" y="2460450"/>
              <a:ext cx="16059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900">
                  <a:solidFill>
                    <a:srgbClr val="0B7140"/>
                  </a:solidFill>
                  <a:latin typeface="Roboto"/>
                  <a:ea typeface="Roboto"/>
                  <a:cs typeface="Roboto"/>
                  <a:sym typeface="Roboto"/>
                </a:rPr>
                <a:t>Challenges in Video domain</a:t>
              </a:r>
              <a:endParaRPr b="1" sz="900">
                <a:solidFill>
                  <a:srgbClr val="0B7140"/>
                </a:solidFill>
                <a:latin typeface="Roboto"/>
                <a:ea typeface="Roboto"/>
                <a:cs typeface="Roboto"/>
                <a:sym typeface="Roboto"/>
              </a:endParaRPr>
            </a:p>
          </p:txBody>
        </p:sp>
        <p:sp>
          <p:nvSpPr>
            <p:cNvPr id="370" name="Google Shape;370;p29"/>
            <p:cNvSpPr/>
            <p:nvPr/>
          </p:nvSpPr>
          <p:spPr>
            <a:xfrm flipH="1">
              <a:off x="2283710" y="2306625"/>
              <a:ext cx="16059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371" name="Google Shape;371;p29" title="pageNumber"/>
          <p:cNvSpPr txBox="1"/>
          <p:nvPr/>
        </p:nvSpPr>
        <p:spPr>
          <a:xfrm>
            <a:off x="8128000" y="6350000"/>
            <a:ext cx="1016100" cy="5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a:latin typeface="Roboto"/>
                <a:ea typeface="Roboto"/>
                <a:cs typeface="Roboto"/>
                <a:sym typeface="Roboto"/>
              </a:rPr>
              <a:t>9 / 45</a:t>
            </a:r>
            <a:endParaRPr sz="15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Dormitory">
  <a:themeElements>
    <a:clrScheme name="Dormitory">
      <a:dk1>
        <a:srgbClr val="000000"/>
      </a:dk1>
      <a:lt1>
        <a:srgbClr val="FFFFFF"/>
      </a:lt1>
      <a:dk2>
        <a:srgbClr val="565859"/>
      </a:dk2>
      <a:lt2>
        <a:srgbClr val="F2F7EE"/>
      </a:lt2>
      <a:accent1>
        <a:srgbClr val="A9DACC"/>
      </a:accent1>
      <a:accent2>
        <a:srgbClr val="FC945C"/>
      </a:accent2>
      <a:accent3>
        <a:srgbClr val="F7CC6B"/>
      </a:accent3>
      <a:accent4>
        <a:srgbClr val="95C781"/>
      </a:accent4>
      <a:accent5>
        <a:srgbClr val="E3735E"/>
      </a:accent5>
      <a:accent6>
        <a:srgbClr val="967082"/>
      </a:accent6>
      <a:hlink>
        <a:srgbClr val="88CCB9"/>
      </a:hlink>
      <a:folHlink>
        <a:srgbClr val="9670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rmitory">
  <a:themeElements>
    <a:clrScheme name="Dormitory">
      <a:dk1>
        <a:srgbClr val="000000"/>
      </a:dk1>
      <a:lt1>
        <a:srgbClr val="FFFFFF"/>
      </a:lt1>
      <a:dk2>
        <a:srgbClr val="565859"/>
      </a:dk2>
      <a:lt2>
        <a:srgbClr val="F2F7EE"/>
      </a:lt2>
      <a:accent1>
        <a:srgbClr val="A9DACC"/>
      </a:accent1>
      <a:accent2>
        <a:srgbClr val="FC945C"/>
      </a:accent2>
      <a:accent3>
        <a:srgbClr val="F7CC6B"/>
      </a:accent3>
      <a:accent4>
        <a:srgbClr val="95C781"/>
      </a:accent4>
      <a:accent5>
        <a:srgbClr val="E3735E"/>
      </a:accent5>
      <a:accent6>
        <a:srgbClr val="967082"/>
      </a:accent6>
      <a:hlink>
        <a:srgbClr val="88CCB9"/>
      </a:hlink>
      <a:folHlink>
        <a:srgbClr val="9670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